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546" r:id="rId5"/>
    <p:sldId id="542" r:id="rId6"/>
    <p:sldId id="320" r:id="rId7"/>
    <p:sldId id="545" r:id="rId8"/>
    <p:sldId id="351" r:id="rId9"/>
    <p:sldId id="544" r:id="rId10"/>
    <p:sldId id="326" r:id="rId11"/>
    <p:sldId id="321" r:id="rId12"/>
    <p:sldId id="325" r:id="rId13"/>
    <p:sldId id="323" r:id="rId14"/>
    <p:sldId id="292" r:id="rId15"/>
    <p:sldId id="539" r:id="rId16"/>
    <p:sldId id="294" r:id="rId17"/>
    <p:sldId id="436" r:id="rId18"/>
    <p:sldId id="324" r:id="rId19"/>
    <p:sldId id="452" r:id="rId20"/>
    <p:sldId id="540" r:id="rId21"/>
    <p:sldId id="327" r:id="rId22"/>
    <p:sldId id="328" r:id="rId23"/>
    <p:sldId id="329" r:id="rId24"/>
    <p:sldId id="314" r:id="rId25"/>
    <p:sldId id="541" r:id="rId26"/>
    <p:sldId id="276" r:id="rId27"/>
    <p:sldId id="277" r:id="rId28"/>
    <p:sldId id="330" r:id="rId29"/>
    <p:sldId id="331" r:id="rId30"/>
    <p:sldId id="332" r:id="rId31"/>
    <p:sldId id="355" r:id="rId32"/>
    <p:sldId id="543" r:id="rId33"/>
    <p:sldId id="310" r:id="rId34"/>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08" d="100"/>
          <a:sy n="108" d="100"/>
        </p:scale>
        <p:origin x="678" y="11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91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31371" y="0"/>
            <a:ext cx="4002299" cy="349113"/>
          </a:xfrm>
          <a:prstGeom prst="rect">
            <a:avLst/>
          </a:prstGeom>
        </p:spPr>
        <p:txBody>
          <a:bodyPr vert="horz" lIns="91440" tIns="45720" rIns="91440" bIns="45720" rtlCol="0"/>
          <a:lstStyle>
            <a:lvl1pPr algn="r">
              <a:defRPr sz="1200"/>
            </a:lvl1pPr>
          </a:lstStyle>
          <a:p>
            <a:fld id="{C64EF9E7-2D67-8A49-A7D4-39EC7C53891F}" type="datetimeFigureOut">
              <a:rPr lang="en-US" smtClean="0"/>
              <a:t>3/14/2024</a:t>
            </a:fld>
            <a:endParaRPr lang="en-US" dirty="0"/>
          </a:p>
        </p:txBody>
      </p:sp>
      <p:sp>
        <p:nvSpPr>
          <p:cNvPr id="4" name="Slide Image Placeholder 3"/>
          <p:cNvSpPr>
            <a:spLocks noGrp="1" noRot="1" noChangeAspect="1"/>
          </p:cNvSpPr>
          <p:nvPr>
            <p:ph type="sldImg" idx="2"/>
          </p:nvPr>
        </p:nvSpPr>
        <p:spPr>
          <a:xfrm>
            <a:off x="2533650" y="868363"/>
            <a:ext cx="4168775" cy="23463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3608" y="3344724"/>
            <a:ext cx="7388860" cy="273659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0963"/>
            <a:ext cx="4002299" cy="3491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371" y="6600963"/>
            <a:ext cx="4002299" cy="349112"/>
          </a:xfrm>
          <a:prstGeom prst="rect">
            <a:avLst/>
          </a:prstGeom>
        </p:spPr>
        <p:txBody>
          <a:bodyPr vert="horz" lIns="91440" tIns="45720" rIns="91440" bIns="45720" rtlCol="0" anchor="b"/>
          <a:lstStyle>
            <a:lvl1pPr algn="r">
              <a:defRPr sz="1200"/>
            </a:lvl1pPr>
          </a:lstStyle>
          <a:p>
            <a:fld id="{7A86B1DB-C82F-BB47-9C16-8556E463316B}" type="slidenum">
              <a:rPr lang="en-US" smtClean="0"/>
              <a:t>‹#›</a:t>
            </a:fld>
            <a:endParaRPr lang="en-US" dirty="0"/>
          </a:p>
        </p:txBody>
      </p:sp>
    </p:spTree>
    <p:extLst>
      <p:ext uri="{BB962C8B-B14F-4D97-AF65-F5344CB8AC3E}">
        <p14:creationId xmlns:p14="http://schemas.microsoft.com/office/powerpoint/2010/main" val="266944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0d9f6eef7_2_224:notes"/>
          <p:cNvSpPr>
            <a:spLocks noGrp="1" noRot="1" noChangeAspect="1"/>
          </p:cNvSpPr>
          <p:nvPr>
            <p:ph type="sldImg" idx="2"/>
          </p:nvPr>
        </p:nvSpPr>
        <p:spPr>
          <a:xfrm>
            <a:off x="-490538" y="695325"/>
            <a:ext cx="6176963" cy="3475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60d9f6eef7_2_224:notes"/>
          <p:cNvSpPr txBox="1">
            <a:spLocks noGrp="1"/>
          </p:cNvSpPr>
          <p:nvPr>
            <p:ph type="body" idx="1"/>
          </p:nvPr>
        </p:nvSpPr>
        <p:spPr>
          <a:xfrm>
            <a:off x="519529" y="4401714"/>
            <a:ext cx="4156234" cy="41700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57137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60658A-7DF8-44CB-BAC5-9C14920B227F}" type="slidenum">
              <a:rPr lang="en-US" smtClean="0"/>
              <a:t>15</a:t>
            </a:fld>
            <a:endParaRPr lang="en-US" dirty="0"/>
          </a:p>
        </p:txBody>
      </p:sp>
    </p:spTree>
    <p:extLst>
      <p:ext uri="{BB962C8B-B14F-4D97-AF65-F5344CB8AC3E}">
        <p14:creationId xmlns:p14="http://schemas.microsoft.com/office/powerpoint/2010/main" val="3163280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60658A-7DF8-44CB-BAC5-9C14920B227F}" type="slidenum">
              <a:rPr lang="en-US" smtClean="0"/>
              <a:t>17</a:t>
            </a:fld>
            <a:endParaRPr lang="en-US" dirty="0"/>
          </a:p>
        </p:txBody>
      </p:sp>
    </p:spTree>
    <p:extLst>
      <p:ext uri="{BB962C8B-B14F-4D97-AF65-F5344CB8AC3E}">
        <p14:creationId xmlns:p14="http://schemas.microsoft.com/office/powerpoint/2010/main" val="23311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60658A-7DF8-44CB-BAC5-9C14920B227F}" type="slidenum">
              <a:rPr lang="en-US" smtClean="0"/>
              <a:t>19</a:t>
            </a:fld>
            <a:endParaRPr lang="en-US" dirty="0"/>
          </a:p>
        </p:txBody>
      </p:sp>
    </p:spTree>
    <p:extLst>
      <p:ext uri="{BB962C8B-B14F-4D97-AF65-F5344CB8AC3E}">
        <p14:creationId xmlns:p14="http://schemas.microsoft.com/office/powerpoint/2010/main" val="3338742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60d9f6eef7_2_224:notes"/>
          <p:cNvSpPr>
            <a:spLocks noGrp="1" noRot="1" noChangeAspect="1"/>
          </p:cNvSpPr>
          <p:nvPr>
            <p:ph type="sldImg" idx="2"/>
          </p:nvPr>
        </p:nvSpPr>
        <p:spPr>
          <a:xfrm>
            <a:off x="-490538" y="695325"/>
            <a:ext cx="6176963" cy="3475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60d9f6eef7_2_224:notes"/>
          <p:cNvSpPr txBox="1">
            <a:spLocks noGrp="1"/>
          </p:cNvSpPr>
          <p:nvPr>
            <p:ph type="body" idx="1"/>
          </p:nvPr>
        </p:nvSpPr>
        <p:spPr>
          <a:xfrm>
            <a:off x="519529" y="4401714"/>
            <a:ext cx="4156234" cy="41700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297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748408" y="982217"/>
            <a:ext cx="8695182" cy="1183639"/>
          </a:xfrm>
          <a:prstGeom prst="rect">
            <a:avLst/>
          </a:prstGeom>
        </p:spPr>
        <p:txBody>
          <a:bodyPr wrap="square" lIns="0" tIns="0" rIns="0" bIns="0">
            <a:spAutoFit/>
          </a:bodyPr>
          <a:lstStyle>
            <a:lvl1pPr>
              <a:defRPr sz="4000"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0 Headline with text 1">
  <p:cSld name="20 Headline with text 1">
    <p:spTree>
      <p:nvGrpSpPr>
        <p:cNvPr id="1" name="Shape 52"/>
        <p:cNvGrpSpPr/>
        <p:nvPr/>
      </p:nvGrpSpPr>
      <p:grpSpPr>
        <a:xfrm>
          <a:off x="0" y="0"/>
          <a:ext cx="0" cy="0"/>
          <a:chOff x="0" y="0"/>
          <a:chExt cx="0" cy="0"/>
        </a:xfrm>
      </p:grpSpPr>
      <p:sp>
        <p:nvSpPr>
          <p:cNvPr id="53" name="Google Shape;53;p14"/>
          <p:cNvSpPr txBox="1">
            <a:spLocks noGrp="1"/>
          </p:cNvSpPr>
          <p:nvPr>
            <p:ph type="body" idx="1"/>
          </p:nvPr>
        </p:nvSpPr>
        <p:spPr>
          <a:xfrm>
            <a:off x="415599" y="1606433"/>
            <a:ext cx="10427200" cy="4268800"/>
          </a:xfrm>
          <a:prstGeom prst="rect">
            <a:avLst/>
          </a:prstGeom>
          <a:noFill/>
          <a:ln>
            <a:noFill/>
          </a:ln>
        </p:spPr>
        <p:txBody>
          <a:bodyPr spcFirstLastPara="1" wrap="square" lIns="91425" tIns="91425" rIns="91425" bIns="91425" anchor="t" anchorCtr="0">
            <a:noAutofit/>
          </a:bodyPr>
          <a:lstStyle>
            <a:lvl1pPr marL="609585" marR="0" lvl="0" indent="-304792" algn="l" rtl="0">
              <a:lnSpc>
                <a:spcPct val="115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1219170" marR="0" lvl="1" indent="-304792" algn="l" rtl="0">
              <a:lnSpc>
                <a:spcPct val="115000"/>
              </a:lnSpc>
              <a:spcBef>
                <a:spcPts val="2133"/>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2pPr>
            <a:lvl3pPr marL="1828754" marR="0" lvl="2" indent="-304792" algn="l" rtl="0">
              <a:lnSpc>
                <a:spcPct val="115000"/>
              </a:lnSpc>
              <a:spcBef>
                <a:spcPts val="2133"/>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3pPr>
            <a:lvl4pPr marL="2438339" marR="0" lvl="3" indent="-304792" algn="l" rtl="0">
              <a:lnSpc>
                <a:spcPct val="115000"/>
              </a:lnSpc>
              <a:spcBef>
                <a:spcPts val="2133"/>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4pPr>
            <a:lvl5pPr marL="3047924" marR="0" lvl="4" indent="-304792" algn="l" rtl="0">
              <a:lnSpc>
                <a:spcPct val="115000"/>
              </a:lnSpc>
              <a:spcBef>
                <a:spcPts val="2133"/>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5pPr>
            <a:lvl6pPr marL="3657509" marR="0" lvl="5" indent="-304792" algn="l" rtl="0">
              <a:lnSpc>
                <a:spcPct val="115000"/>
              </a:lnSpc>
              <a:spcBef>
                <a:spcPts val="2133"/>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6pPr>
            <a:lvl7pPr marL="4267093" marR="0" lvl="6" indent="-304792" algn="l" rtl="0">
              <a:lnSpc>
                <a:spcPct val="115000"/>
              </a:lnSpc>
              <a:spcBef>
                <a:spcPts val="2133"/>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7pPr>
            <a:lvl8pPr marL="4876678" marR="0" lvl="7" indent="-304792" algn="l" rtl="0">
              <a:lnSpc>
                <a:spcPct val="115000"/>
              </a:lnSpc>
              <a:spcBef>
                <a:spcPts val="2133"/>
              </a:spcBef>
              <a:spcAft>
                <a:spcPts val="0"/>
              </a:spcAft>
              <a:buClr>
                <a:srgbClr val="000000"/>
              </a:buClr>
              <a:buSzPts val="1400"/>
              <a:buFont typeface="Arial"/>
              <a:buNone/>
              <a:defRPr sz="1600" b="0" i="0" u="none" strike="noStrike" cap="none">
                <a:solidFill>
                  <a:srgbClr val="000000"/>
                </a:solidFill>
                <a:latin typeface="Arial"/>
                <a:ea typeface="Arial"/>
                <a:cs typeface="Arial"/>
                <a:sym typeface="Arial"/>
              </a:defRPr>
            </a:lvl8pPr>
            <a:lvl9pPr marL="5486263" marR="0" lvl="8" indent="-304792" algn="l" rtl="0">
              <a:lnSpc>
                <a:spcPct val="115000"/>
              </a:lnSpc>
              <a:spcBef>
                <a:spcPts val="2133"/>
              </a:spcBef>
              <a:spcAft>
                <a:spcPts val="2133"/>
              </a:spcAft>
              <a:buClr>
                <a:srgbClr val="000000"/>
              </a:buClr>
              <a:buSzPts val="1400"/>
              <a:buFont typeface="Arial"/>
              <a:buNone/>
              <a:defRPr sz="1600" b="0" i="0" u="none" strike="noStrike" cap="none">
                <a:solidFill>
                  <a:srgbClr val="000000"/>
                </a:solidFill>
                <a:latin typeface="Arial"/>
                <a:ea typeface="Arial"/>
                <a:cs typeface="Arial"/>
                <a:sym typeface="Arial"/>
              </a:defRPr>
            </a:lvl9pPr>
          </a:lstStyle>
          <a:p>
            <a:endParaRPr/>
          </a:p>
        </p:txBody>
      </p:sp>
      <p:sp>
        <p:nvSpPr>
          <p:cNvPr id="54" name="Google Shape;54;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4000" b="1" i="0" u="none" strike="noStrike" cap="none">
                <a:solidFill>
                  <a:schemeClr val="dk1"/>
                </a:solidFill>
                <a:highlight>
                  <a:schemeClr val="accent1"/>
                </a:highlight>
                <a:latin typeface="Arial"/>
                <a:ea typeface="Arial"/>
                <a:cs typeface="Arial"/>
                <a:sym typeface="Arial"/>
              </a:defRPr>
            </a:lvl1pPr>
            <a:lvl2pPr lvl="1" algn="l" rtl="0">
              <a:lnSpc>
                <a:spcPct val="100000"/>
              </a:lnSpc>
              <a:spcBef>
                <a:spcPts val="0"/>
              </a:spcBef>
              <a:spcAft>
                <a:spcPts val="0"/>
              </a:spcAft>
              <a:buClr>
                <a:schemeClr val="dk1"/>
              </a:buClr>
              <a:buSzPts val="1400"/>
              <a:buFont typeface="Arial"/>
              <a:buNone/>
              <a:defRPr sz="3733" b="1">
                <a:solidFill>
                  <a:schemeClr val="dk1"/>
                </a:solidFill>
              </a:defRPr>
            </a:lvl2pPr>
            <a:lvl3pPr lvl="2" algn="l" rtl="0">
              <a:lnSpc>
                <a:spcPct val="100000"/>
              </a:lnSpc>
              <a:spcBef>
                <a:spcPts val="0"/>
              </a:spcBef>
              <a:spcAft>
                <a:spcPts val="0"/>
              </a:spcAft>
              <a:buClr>
                <a:schemeClr val="dk1"/>
              </a:buClr>
              <a:buSzPts val="1400"/>
              <a:buFont typeface="Arial"/>
              <a:buNone/>
              <a:defRPr sz="3733" b="1">
                <a:solidFill>
                  <a:schemeClr val="dk1"/>
                </a:solidFill>
              </a:defRPr>
            </a:lvl3pPr>
            <a:lvl4pPr lvl="3" algn="l" rtl="0">
              <a:lnSpc>
                <a:spcPct val="100000"/>
              </a:lnSpc>
              <a:spcBef>
                <a:spcPts val="0"/>
              </a:spcBef>
              <a:spcAft>
                <a:spcPts val="0"/>
              </a:spcAft>
              <a:buClr>
                <a:schemeClr val="dk1"/>
              </a:buClr>
              <a:buSzPts val="1400"/>
              <a:buFont typeface="Arial"/>
              <a:buNone/>
              <a:defRPr sz="3733" b="1">
                <a:solidFill>
                  <a:schemeClr val="dk1"/>
                </a:solidFill>
              </a:defRPr>
            </a:lvl4pPr>
            <a:lvl5pPr lvl="4" algn="l" rtl="0">
              <a:lnSpc>
                <a:spcPct val="100000"/>
              </a:lnSpc>
              <a:spcBef>
                <a:spcPts val="0"/>
              </a:spcBef>
              <a:spcAft>
                <a:spcPts val="0"/>
              </a:spcAft>
              <a:buClr>
                <a:schemeClr val="dk1"/>
              </a:buClr>
              <a:buSzPts val="1400"/>
              <a:buFont typeface="Arial"/>
              <a:buNone/>
              <a:defRPr sz="3733" b="1">
                <a:solidFill>
                  <a:schemeClr val="dk1"/>
                </a:solidFill>
              </a:defRPr>
            </a:lvl5pPr>
            <a:lvl6pPr lvl="5" algn="l" rtl="0">
              <a:lnSpc>
                <a:spcPct val="100000"/>
              </a:lnSpc>
              <a:spcBef>
                <a:spcPts val="0"/>
              </a:spcBef>
              <a:spcAft>
                <a:spcPts val="0"/>
              </a:spcAft>
              <a:buClr>
                <a:schemeClr val="dk1"/>
              </a:buClr>
              <a:buSzPts val="1400"/>
              <a:buFont typeface="Arial"/>
              <a:buNone/>
              <a:defRPr sz="3733" b="1">
                <a:solidFill>
                  <a:schemeClr val="dk1"/>
                </a:solidFill>
              </a:defRPr>
            </a:lvl6pPr>
            <a:lvl7pPr lvl="6" algn="l" rtl="0">
              <a:lnSpc>
                <a:spcPct val="100000"/>
              </a:lnSpc>
              <a:spcBef>
                <a:spcPts val="0"/>
              </a:spcBef>
              <a:spcAft>
                <a:spcPts val="0"/>
              </a:spcAft>
              <a:buClr>
                <a:schemeClr val="dk1"/>
              </a:buClr>
              <a:buSzPts val="1400"/>
              <a:buFont typeface="Arial"/>
              <a:buNone/>
              <a:defRPr sz="3733" b="1">
                <a:solidFill>
                  <a:schemeClr val="dk1"/>
                </a:solidFill>
              </a:defRPr>
            </a:lvl7pPr>
            <a:lvl8pPr lvl="7" algn="l" rtl="0">
              <a:lnSpc>
                <a:spcPct val="100000"/>
              </a:lnSpc>
              <a:spcBef>
                <a:spcPts val="0"/>
              </a:spcBef>
              <a:spcAft>
                <a:spcPts val="0"/>
              </a:spcAft>
              <a:buClr>
                <a:schemeClr val="dk1"/>
              </a:buClr>
              <a:buSzPts val="1400"/>
              <a:buFont typeface="Arial"/>
              <a:buNone/>
              <a:defRPr sz="3733" b="1">
                <a:solidFill>
                  <a:schemeClr val="dk1"/>
                </a:solidFill>
              </a:defRPr>
            </a:lvl8pPr>
            <a:lvl9pPr lvl="8" algn="l" rtl="0">
              <a:lnSpc>
                <a:spcPct val="100000"/>
              </a:lnSpc>
              <a:spcBef>
                <a:spcPts val="0"/>
              </a:spcBef>
              <a:spcAft>
                <a:spcPts val="0"/>
              </a:spcAft>
              <a:buClr>
                <a:schemeClr val="dk1"/>
              </a:buClr>
              <a:buSzPts val="1400"/>
              <a:buFont typeface="Arial"/>
              <a:buNone/>
              <a:defRPr sz="3733" b="1">
                <a:solidFill>
                  <a:schemeClr val="dk1"/>
                </a:solidFill>
              </a:defRPr>
            </a:lvl9pPr>
          </a:lstStyle>
          <a:p>
            <a:endParaRPr/>
          </a:p>
        </p:txBody>
      </p:sp>
    </p:spTree>
    <p:extLst>
      <p:ext uri="{BB962C8B-B14F-4D97-AF65-F5344CB8AC3E}">
        <p14:creationId xmlns:p14="http://schemas.microsoft.com/office/powerpoint/2010/main" val="2312088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02184" y="121158"/>
            <a:ext cx="5639435" cy="574040"/>
          </a:xfrm>
          <a:prstGeom prst="rect">
            <a:avLst/>
          </a:prstGeom>
        </p:spPr>
        <p:txBody>
          <a:bodyPr wrap="square" lIns="0" tIns="0" rIns="0" bIns="0">
            <a:spAutoFit/>
          </a:bodyPr>
          <a:lstStyle>
            <a:lvl1pPr>
              <a:defRPr sz="3600" b="0" i="0">
                <a:solidFill>
                  <a:schemeClr val="tx1"/>
                </a:solidFill>
                <a:latin typeface="Arial"/>
                <a:cs typeface="Arial"/>
              </a:defRPr>
            </a:lvl1pPr>
          </a:lstStyle>
          <a:p>
            <a:endParaRPr/>
          </a:p>
        </p:txBody>
      </p:sp>
      <p:sp>
        <p:nvSpPr>
          <p:cNvPr id="3" name="Holder 3"/>
          <p:cNvSpPr>
            <a:spLocks noGrp="1"/>
          </p:cNvSpPr>
          <p:nvPr>
            <p:ph type="body" idx="1"/>
          </p:nvPr>
        </p:nvSpPr>
        <p:spPr>
          <a:xfrm>
            <a:off x="312826" y="1224199"/>
            <a:ext cx="5748020" cy="1744345"/>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3/14/2024</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document/d/1EO0zvBWdsmrK8lGZXV-uURrEHzsWR_EjbNbNaH792DU/edit?skip_itp2_check=true" TargetMode="External"/><Relationship Id="rId2" Type="http://schemas.openxmlformats.org/officeDocument/2006/relationships/hyperlink" Target="https://docs.google.com/document/d/1e6xREjLZrsL5CnFs3raNYvVTrgjgdJQWAt8kRWzMWvs/edi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hyperlink" Target="https://docs.google.com/document/d/1e6xREjLZrsL5CnFs3raNYvVTrgjgdJQWAt8kRWzMWvs/edit?skip_itp2_check=tru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hyperlink" Target="mailto:ScholarshipTransferRequest@exchange.asu.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eblogin.asu.edu/cas/login?service=https%3A%2F%2Fscholarships.asu.edu%2Fforms%2Frequest-item-type" TargetMode="External"/><Relationship Id="rId3" Type="http://schemas.openxmlformats.org/officeDocument/2006/relationships/hyperlink" Target="https://scholarships.asu.edu/admins" TargetMode="External"/><Relationship Id="rId7" Type="http://schemas.openxmlformats.org/officeDocument/2006/relationships/hyperlink" Target="https://asuep-563184.workflowcloud.com/forms/a3c3e35c-f7d6-4726-87a8-beba44e23d24" TargetMode="External"/><Relationship Id="rId2" Type="http://schemas.openxmlformats.org/officeDocument/2006/relationships/hyperlink" Target="https://hrfinance.thecollege.asu.edu/budget-and-finance/scholarships" TargetMode="External"/><Relationship Id="rId1" Type="http://schemas.openxmlformats.org/officeDocument/2006/relationships/slideLayout" Target="../slideLayouts/slideLayout2.xml"/><Relationship Id="rId6" Type="http://schemas.openxmlformats.org/officeDocument/2006/relationships/hyperlink" Target="https://career-edge.asu.edu/" TargetMode="External"/><Relationship Id="rId11" Type="http://schemas.openxmlformats.org/officeDocument/2006/relationships/hyperlink" Target="https://www.asu.edu/fs/TaxDept/FS-stipend-guide.pdf" TargetMode="External"/><Relationship Id="rId5" Type="http://schemas.openxmlformats.org/officeDocument/2006/relationships/hyperlink" Target="https://docs.google.com/document/d/1UdrkI4HQmXXW0PzbP90B-N0xbcFnnVL3TVMwWTQTivw/view#heading=h.juwmb6yqgauk" TargetMode="External"/><Relationship Id="rId10" Type="http://schemas.openxmlformats.org/officeDocument/2006/relationships/hyperlink" Target="https://docs.google.com/document/d/1EO0zvBWdsmrK8lGZXV-uURrEHzsWR_EjbNbNaH792DU/edit?skip_itp2_check=true" TargetMode="External"/><Relationship Id="rId4" Type="http://schemas.openxmlformats.org/officeDocument/2006/relationships/hyperlink" Target="https://docs.google.com/document/d/1UdrkI4HQmXXW0PzbP90B-N0xbcFnnVL3TVMwWTQTivw/view" TargetMode="External"/><Relationship Id="rId9" Type="http://schemas.openxmlformats.org/officeDocument/2006/relationships/hyperlink" Target="https://docs.google.com/document/d/1e6xREjLZrsL5CnFs3raNYvVTrgjgdJQWAt8kRWzMWvs/edi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docs.google.com/document/d/1e6xREjLZrsL5CnFs3raNYvVTrgjgdJQWAt8kRWzMWvs/edit" TargetMode="External"/><Relationship Id="rId2" Type="http://schemas.openxmlformats.org/officeDocument/2006/relationships/hyperlink" Target="https://docs.google.com/document/d/1UdrkI4HQmXXW0PzbP90B-N0xbcFnnVL3TVMwWTQTivw/view" TargetMode="External"/><Relationship Id="rId1" Type="http://schemas.openxmlformats.org/officeDocument/2006/relationships/slideLayout" Target="../slideLayouts/slideLayout2.xml"/><Relationship Id="rId4" Type="http://schemas.openxmlformats.org/officeDocument/2006/relationships/hyperlink" Target="mailto:ScholarshipTransferRequest@exchange.asu.ed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ffsmail@asu.edu" TargetMode="External"/><Relationship Id="rId2" Type="http://schemas.openxmlformats.org/officeDocument/2006/relationships/hyperlink" Target="mailto:foundation.financial.services@asu.edu" TargetMode="External"/><Relationship Id="rId1" Type="http://schemas.openxmlformats.org/officeDocument/2006/relationships/slideLayout" Target="../slideLayouts/slideLayout2.xml"/><Relationship Id="rId6" Type="http://schemas.openxmlformats.org/officeDocument/2006/relationships/hyperlink" Target="mailto:sbec@asu.edu" TargetMode="External"/><Relationship Id="rId5" Type="http://schemas.openxmlformats.org/officeDocument/2006/relationships/hyperlink" Target="mailto:servicecenter@asuep.org" TargetMode="External"/><Relationship Id="rId4" Type="http://schemas.openxmlformats.org/officeDocument/2006/relationships/hyperlink" Target="mailto:workday@asuep.org"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students.asu.edu/polices/taxes-and-aid"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asu.edu/fs/TaxDept/FS-stipend-guide.pdf" TargetMode="External"/><Relationship Id="rId2" Type="http://schemas.openxmlformats.org/officeDocument/2006/relationships/hyperlink" Target="https://students.asu.edu/policies/overaward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hyperlink" Target="mailto:https://students.asu.edu/financialaid/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0133" y="1143000"/>
            <a:ext cx="7531734" cy="1584408"/>
          </a:xfrm>
          <a:prstGeom prst="rect">
            <a:avLst/>
          </a:prstGeom>
        </p:spPr>
        <p:txBody>
          <a:bodyPr vert="horz" wrap="square" lIns="0" tIns="106045" rIns="0" bIns="0" rtlCol="0">
            <a:spAutoFit/>
          </a:bodyPr>
          <a:lstStyle/>
          <a:p>
            <a:pPr algn="ctr"/>
            <a:r>
              <a:rPr lang="en-US" sz="4800" dirty="0"/>
              <a:t>The College Scholarship Training</a:t>
            </a:r>
            <a:endParaRPr sz="5400" dirty="0"/>
          </a:p>
        </p:txBody>
      </p:sp>
      <p:pic>
        <p:nvPicPr>
          <p:cNvPr id="5" name="Picture 4">
            <a:extLst>
              <a:ext uri="{FF2B5EF4-FFF2-40B4-BE49-F238E27FC236}">
                <a16:creationId xmlns:a16="http://schemas.microsoft.com/office/drawing/2014/main" id="{C30A772F-5F30-FD48-83DC-01189E2D26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4693" y="3810000"/>
            <a:ext cx="5143500" cy="1765300"/>
          </a:xfrm>
          <a:prstGeom prst="rect">
            <a:avLst/>
          </a:prstGeom>
        </p:spPr>
      </p:pic>
      <p:sp>
        <p:nvSpPr>
          <p:cNvPr id="3" name="TextBox 2">
            <a:extLst>
              <a:ext uri="{FF2B5EF4-FFF2-40B4-BE49-F238E27FC236}">
                <a16:creationId xmlns:a16="http://schemas.microsoft.com/office/drawing/2014/main" id="{717BD38C-7EEF-DF40-82E4-2D0A8F7B456C}"/>
              </a:ext>
            </a:extLst>
          </p:cNvPr>
          <p:cNvSpPr txBox="1"/>
          <p:nvPr/>
        </p:nvSpPr>
        <p:spPr>
          <a:xfrm>
            <a:off x="9906000" y="6400800"/>
            <a:ext cx="2057400" cy="369332"/>
          </a:xfrm>
          <a:prstGeom prst="rect">
            <a:avLst/>
          </a:prstGeom>
          <a:noFill/>
        </p:spPr>
        <p:txBody>
          <a:bodyPr wrap="square" rtlCol="0">
            <a:spAutoFit/>
          </a:bodyPr>
          <a:lstStyle/>
          <a:p>
            <a:r>
              <a:rPr lang="en-US" dirty="0"/>
              <a:t>March 14</a:t>
            </a:r>
            <a:r>
              <a:rPr lang="en-US"/>
              <a:t>, 2024</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738D-54E8-BD40-9E82-B15E5EF3F43D}"/>
              </a:ext>
            </a:extLst>
          </p:cNvPr>
          <p:cNvSpPr>
            <a:spLocks noGrp="1"/>
          </p:cNvSpPr>
          <p:nvPr>
            <p:ph type="title"/>
          </p:nvPr>
        </p:nvSpPr>
        <p:spPr/>
        <p:txBody>
          <a:bodyPr/>
          <a:lstStyle/>
          <a:p>
            <a:r>
              <a:rPr lang="en-US" dirty="0"/>
              <a:t>Posting Deadlines</a:t>
            </a:r>
          </a:p>
        </p:txBody>
      </p:sp>
      <p:sp>
        <p:nvSpPr>
          <p:cNvPr id="3" name="Text Placeholder 2">
            <a:extLst>
              <a:ext uri="{FF2B5EF4-FFF2-40B4-BE49-F238E27FC236}">
                <a16:creationId xmlns:a16="http://schemas.microsoft.com/office/drawing/2014/main" id="{92A83C9C-AD7F-DF43-8310-155CA701A48B}"/>
              </a:ext>
            </a:extLst>
          </p:cNvPr>
          <p:cNvSpPr>
            <a:spLocks noGrp="1"/>
          </p:cNvSpPr>
          <p:nvPr>
            <p:ph type="body" idx="1"/>
          </p:nvPr>
        </p:nvSpPr>
        <p:spPr>
          <a:xfrm>
            <a:off x="304800" y="914400"/>
            <a:ext cx="11506200" cy="5232202"/>
          </a:xfrm>
        </p:spPr>
        <p:txBody>
          <a:bodyPr/>
          <a:lstStyle/>
          <a:p>
            <a:r>
              <a:rPr lang="en-US" sz="2000" b="1" i="1" dirty="0"/>
              <a:t>Spring and Summer 2024</a:t>
            </a:r>
            <a:endParaRPr lang="en-US" sz="2000" dirty="0"/>
          </a:p>
          <a:p>
            <a:pPr lvl="0"/>
            <a:r>
              <a:rPr lang="en-US" sz="2000" dirty="0"/>
              <a:t>Post these awards as soon as possible.  </a:t>
            </a:r>
          </a:p>
          <a:p>
            <a:pPr lvl="0"/>
            <a:r>
              <a:rPr lang="en-US" sz="2000" u="sng" dirty="0"/>
              <a:t>Spring</a:t>
            </a:r>
            <a:r>
              <a:rPr lang="en-US" sz="2000" dirty="0"/>
              <a:t> awards must be posted in PeopleSoft and funding transfers requested by </a:t>
            </a:r>
            <a:r>
              <a:rPr lang="en-US" sz="2000" b="1" dirty="0"/>
              <a:t>April 26</a:t>
            </a:r>
            <a:r>
              <a:rPr lang="en-US" sz="2000" b="1" baseline="30000" dirty="0"/>
              <a:t>th</a:t>
            </a:r>
            <a:r>
              <a:rPr lang="en-US" sz="2000" dirty="0"/>
              <a:t> prior to the end of the semester.  </a:t>
            </a:r>
          </a:p>
          <a:p>
            <a:pPr lvl="0"/>
            <a:r>
              <a:rPr lang="en-US" sz="2000" u="sng" dirty="0"/>
              <a:t>Summer</a:t>
            </a:r>
            <a:r>
              <a:rPr lang="en-US" sz="2000" dirty="0"/>
              <a:t> awards must be posted in PeopleSoft and funding transfers requested by </a:t>
            </a:r>
            <a:r>
              <a:rPr lang="en-US" sz="2000" b="1" dirty="0"/>
              <a:t>June 3rd</a:t>
            </a:r>
            <a:r>
              <a:rPr lang="en-US" sz="2000" dirty="0"/>
              <a:t>.</a:t>
            </a:r>
          </a:p>
          <a:p>
            <a:pPr lvl="0"/>
            <a:r>
              <a:rPr lang="en-US" sz="2000" dirty="0"/>
              <a:t>In the Supplier Invoice Field in the SIR header, include the award term, i.e., Spring 24, Summer 24, Fall 24/Spring 25, Spring 25. </a:t>
            </a:r>
          </a:p>
          <a:p>
            <a:r>
              <a:rPr lang="en-US" sz="2000" b="1" i="1" dirty="0"/>
              <a:t> </a:t>
            </a:r>
            <a:endParaRPr lang="en-US" sz="2000" dirty="0"/>
          </a:p>
          <a:p>
            <a:r>
              <a:rPr lang="en-US" sz="2000" b="1" i="1" dirty="0"/>
              <a:t>Fall 2024 and Spring 2025</a:t>
            </a:r>
            <a:endParaRPr lang="en-US" sz="2000" dirty="0"/>
          </a:p>
          <a:p>
            <a:pPr lvl="0"/>
            <a:r>
              <a:rPr lang="en-US" sz="2000" b="1" dirty="0"/>
              <a:t>Friday, May 31st</a:t>
            </a:r>
            <a:r>
              <a:rPr lang="en-US" sz="2000" dirty="0"/>
              <a:t>- To allow time for College level review and approval, please have Fall 2024 and Spring 2025 scholarship awards posted in PeopleSoft and funding transfers requested by this date.  ASUF has requested we not post these before May 20</a:t>
            </a:r>
            <a:r>
              <a:rPr lang="en-US" sz="2000" baseline="30000" dirty="0"/>
              <a:t>th</a:t>
            </a:r>
            <a:r>
              <a:rPr lang="en-US" sz="2000" dirty="0"/>
              <a:t>. </a:t>
            </a:r>
          </a:p>
          <a:p>
            <a:pPr lvl="0"/>
            <a:r>
              <a:rPr lang="en-US" sz="2000" dirty="0"/>
              <a:t>Please request any exceptions to this deadline as soon as possible by emailing Rebecca Magaña. </a:t>
            </a:r>
          </a:p>
          <a:p>
            <a:pPr lvl="0"/>
            <a:r>
              <a:rPr lang="en-US" sz="2000" dirty="0"/>
              <a:t>In the Supplier Invoice Field in the SIR header, include the award term, i.e. Spring 24, Summer 24, Fall 24/Spring 25, Spring 25. </a:t>
            </a:r>
          </a:p>
          <a:p>
            <a:pPr lvl="0"/>
            <a:r>
              <a:rPr lang="en-US" sz="2000" dirty="0"/>
              <a:t>If you are requesting an amount less than the full payout balance, include the reason in the internal memo field at the bottom of the SIR.</a:t>
            </a:r>
          </a:p>
        </p:txBody>
      </p:sp>
    </p:spTree>
    <p:extLst>
      <p:ext uri="{BB962C8B-B14F-4D97-AF65-F5344CB8AC3E}">
        <p14:creationId xmlns:p14="http://schemas.microsoft.com/office/powerpoint/2010/main" val="3471819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69EE-07AE-C949-A954-51146EEB39FD}"/>
              </a:ext>
            </a:extLst>
          </p:cNvPr>
          <p:cNvSpPr>
            <a:spLocks noGrp="1"/>
          </p:cNvSpPr>
          <p:nvPr>
            <p:ph type="title"/>
          </p:nvPr>
        </p:nvSpPr>
        <p:spPr>
          <a:xfrm>
            <a:off x="202184" y="121158"/>
            <a:ext cx="6808216" cy="553998"/>
          </a:xfrm>
        </p:spPr>
        <p:txBody>
          <a:bodyPr/>
          <a:lstStyle/>
          <a:p>
            <a:r>
              <a:rPr lang="en-US" dirty="0"/>
              <a:t>Scholarship Award Amounts</a:t>
            </a:r>
          </a:p>
        </p:txBody>
      </p:sp>
      <p:sp>
        <p:nvSpPr>
          <p:cNvPr id="3" name="Text Placeholder 2">
            <a:extLst>
              <a:ext uri="{FF2B5EF4-FFF2-40B4-BE49-F238E27FC236}">
                <a16:creationId xmlns:a16="http://schemas.microsoft.com/office/drawing/2014/main" id="{E79E110A-3643-844E-85E8-2BF1B7612732}"/>
              </a:ext>
            </a:extLst>
          </p:cNvPr>
          <p:cNvSpPr>
            <a:spLocks noGrp="1"/>
          </p:cNvSpPr>
          <p:nvPr>
            <p:ph type="body" idx="1"/>
          </p:nvPr>
        </p:nvSpPr>
        <p:spPr>
          <a:xfrm>
            <a:off x="457200" y="838201"/>
            <a:ext cx="11125200" cy="5898642"/>
          </a:xfrm>
        </p:spPr>
        <p:txBody>
          <a:bodyPr/>
          <a:lstStyle/>
          <a:p>
            <a:r>
              <a:rPr lang="en-US" sz="1800" dirty="0"/>
              <a:t>The amounts to be given to students should be decided prior to advertising the scholarship.  The award amount must consider:</a:t>
            </a:r>
          </a:p>
          <a:p>
            <a:pPr marL="285750" lvl="0" indent="-285750">
              <a:buFont typeface="Arial" panose="020B0604020202020204" pitchFamily="34" charset="0"/>
              <a:buChar char="•"/>
            </a:pPr>
            <a:r>
              <a:rPr lang="en-US" sz="1800" dirty="0"/>
              <a:t>Endowment Agreement scholarship criteria for specific funding requirements (Fall/Spring, dollar amounts, reinvestment, etc.).</a:t>
            </a:r>
          </a:p>
          <a:p>
            <a:pPr marL="285750" lvl="0" indent="-285750">
              <a:buFont typeface="Arial" panose="020B0604020202020204" pitchFamily="34" charset="0"/>
              <a:buChar char="•"/>
            </a:pPr>
            <a:r>
              <a:rPr lang="en-US" sz="1800" dirty="0"/>
              <a:t>Funds available for upcoming cycle (see details below).</a:t>
            </a:r>
          </a:p>
          <a:p>
            <a:pPr marL="285750" lvl="0" indent="-285750">
              <a:buFont typeface="Arial" panose="020B0604020202020204" pitchFamily="34" charset="0"/>
              <a:buChar char="•"/>
            </a:pPr>
            <a:r>
              <a:rPr lang="en-US" sz="1800" dirty="0"/>
              <a:t>You may need to discuss the amount with your Director or other unit administrator – particularly if award amount is significantly different from the previous year, or if there is a large balance in the ASU Foundation spending account (FD320).</a:t>
            </a:r>
          </a:p>
          <a:p>
            <a:pPr lvl="0"/>
            <a:endParaRPr lang="en-US" sz="1800" dirty="0"/>
          </a:p>
          <a:p>
            <a:pPr lvl="0"/>
            <a:r>
              <a:rPr lang="en-US" sz="1800" dirty="0"/>
              <a:t>Awards must be in full dollar amounts (no cents).</a:t>
            </a:r>
          </a:p>
          <a:p>
            <a:pPr lvl="0"/>
            <a:endParaRPr lang="en-US" sz="1800" dirty="0"/>
          </a:p>
          <a:p>
            <a:pPr lvl="0"/>
            <a:r>
              <a:rPr lang="en-US" sz="2000" dirty="0"/>
              <a:t>In the Supplier Invoice Field in the SIR header, include the award term, i.e. Spring 24, Summer 24, Fall 24/Spring 25, Spring 25. </a:t>
            </a:r>
          </a:p>
          <a:p>
            <a:pPr lvl="0"/>
            <a:r>
              <a:rPr lang="en-US" sz="2000" dirty="0"/>
              <a:t>If you are requesting an amount less than the full payout balance, include the reason in the internal memo field at the bottom of the SIR.</a:t>
            </a:r>
          </a:p>
          <a:p>
            <a:endParaRPr lang="en-US" sz="1800" dirty="0"/>
          </a:p>
          <a:p>
            <a:r>
              <a:rPr lang="en-US" sz="1800" b="1" dirty="0"/>
              <a:t>NOTE:</a:t>
            </a:r>
            <a:r>
              <a:rPr lang="en-US" sz="1800" dirty="0"/>
              <a:t> If the total available balance in the foundation gift account is significantly more than the award amount stated in the endowment agreement, check the agreement to see if there is guidance regarding this possibility. If not, please work with your Director and Development team to determine an appropriate amount. You should be awarding </a:t>
            </a:r>
            <a:r>
              <a:rPr lang="en-US" sz="1800" b="1" u="sng" dirty="0"/>
              <a:t>ALL AVAILABLE FUNDS</a:t>
            </a:r>
            <a:r>
              <a:rPr lang="en-US" sz="1800" dirty="0"/>
              <a:t> from endowed FD320 accounts</a:t>
            </a:r>
            <a:r>
              <a:rPr lang="en-US" dirty="0"/>
              <a:t>. </a:t>
            </a:r>
            <a:endParaRPr lang="en-US" sz="1800" dirty="0"/>
          </a:p>
        </p:txBody>
      </p:sp>
    </p:spTree>
    <p:extLst>
      <p:ext uri="{BB962C8B-B14F-4D97-AF65-F5344CB8AC3E}">
        <p14:creationId xmlns:p14="http://schemas.microsoft.com/office/powerpoint/2010/main" val="17823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4D44-2BE2-AC41-A5A3-1CE80257A3FB}"/>
              </a:ext>
            </a:extLst>
          </p:cNvPr>
          <p:cNvSpPr>
            <a:spLocks noGrp="1"/>
          </p:cNvSpPr>
          <p:nvPr>
            <p:ph type="title"/>
          </p:nvPr>
        </p:nvSpPr>
        <p:spPr>
          <a:xfrm>
            <a:off x="202184" y="121158"/>
            <a:ext cx="10542016" cy="553998"/>
          </a:xfrm>
        </p:spPr>
        <p:txBody>
          <a:bodyPr/>
          <a:lstStyle/>
          <a:p>
            <a:r>
              <a:rPr lang="en-US" dirty="0"/>
              <a:t>To calculate </a:t>
            </a:r>
            <a:r>
              <a:rPr lang="en-US" b="1" u="sng" dirty="0"/>
              <a:t>Spring and Summer 2024</a:t>
            </a:r>
            <a:r>
              <a:rPr lang="en-US" dirty="0"/>
              <a:t> awards</a:t>
            </a:r>
          </a:p>
        </p:txBody>
      </p:sp>
      <p:sp>
        <p:nvSpPr>
          <p:cNvPr id="3" name="Text Placeholder 2">
            <a:extLst>
              <a:ext uri="{FF2B5EF4-FFF2-40B4-BE49-F238E27FC236}">
                <a16:creationId xmlns:a16="http://schemas.microsoft.com/office/drawing/2014/main" id="{2C8F2C29-36CB-4547-BF57-A0779B79A5A2}"/>
              </a:ext>
            </a:extLst>
          </p:cNvPr>
          <p:cNvSpPr>
            <a:spLocks noGrp="1"/>
          </p:cNvSpPr>
          <p:nvPr>
            <p:ph type="body" idx="1"/>
          </p:nvPr>
        </p:nvSpPr>
        <p:spPr>
          <a:xfrm>
            <a:off x="312826" y="1224199"/>
            <a:ext cx="10888574" cy="2954655"/>
          </a:xfrm>
        </p:spPr>
        <p:txBody>
          <a:bodyPr/>
          <a:lstStyle/>
          <a:p>
            <a:pPr marL="342900" lvl="0" indent="-342900">
              <a:buFont typeface="Arial" panose="020B0604020202020204" pitchFamily="34" charset="0"/>
              <a:buChar char="•"/>
            </a:pPr>
            <a:r>
              <a:rPr lang="en-US" dirty="0"/>
              <a:t>Check current balance in the Item Type in ASU Workday:</a:t>
            </a:r>
          </a:p>
          <a:p>
            <a:pPr marL="742950" lvl="1" indent="-285750">
              <a:buFont typeface="Arial" panose="020B0604020202020204" pitchFamily="34" charset="0"/>
              <a:buChar char="•"/>
            </a:pPr>
            <a:r>
              <a:rPr lang="en-US" sz="2200" dirty="0"/>
              <a:t>Run the </a:t>
            </a:r>
            <a:r>
              <a:rPr lang="en-US" sz="2200" u="sng" dirty="0">
                <a:hlinkClick r:id="rId2"/>
              </a:rPr>
              <a:t>Scholarship Balance Report</a:t>
            </a:r>
            <a:r>
              <a:rPr lang="en-US" sz="2200" dirty="0"/>
              <a:t> in ASU Workday. Request access </a:t>
            </a:r>
            <a:r>
              <a:rPr lang="en-US" sz="2200" u="sng" dirty="0">
                <a:hlinkClick r:id="rId3"/>
              </a:rPr>
              <a:t>here</a:t>
            </a:r>
            <a:r>
              <a:rPr lang="en-US" sz="2200" dirty="0"/>
              <a:t> if needed.</a:t>
            </a:r>
          </a:p>
          <a:p>
            <a:pPr marL="1200150" lvl="2" indent="-285750">
              <a:buFont typeface="Arial" panose="020B0604020202020204" pitchFamily="34" charset="0"/>
              <a:buChar char="•"/>
            </a:pPr>
            <a:r>
              <a:rPr lang="en-US" sz="2000" dirty="0"/>
              <a:t>Open Scholarship Balance Report, found under Department Reports.</a:t>
            </a:r>
          </a:p>
          <a:p>
            <a:pPr marL="1200150" lvl="2" indent="-285750">
              <a:buFont typeface="Arial" panose="020B0604020202020204" pitchFamily="34" charset="0"/>
              <a:buChar char="•"/>
            </a:pPr>
            <a:r>
              <a:rPr lang="en-US" sz="2000" dirty="0"/>
              <a:t>In Worktag field, enter Item Type (must include GF in front of Item Type).</a:t>
            </a:r>
          </a:p>
          <a:p>
            <a:pPr marL="1200150" lvl="2" indent="-285750">
              <a:buFont typeface="Arial" panose="020B0604020202020204" pitchFamily="34" charset="0"/>
              <a:buChar char="•"/>
            </a:pPr>
            <a:r>
              <a:rPr lang="en-US" sz="2000" dirty="0"/>
              <a:t>Ending Balance After Reserve will show available funds. This does not consider funds awarded but not yet disbursed. </a:t>
            </a:r>
          </a:p>
          <a:p>
            <a:pPr lvl="2"/>
            <a:endParaRPr lang="en-US" dirty="0"/>
          </a:p>
          <a:p>
            <a:pPr marL="342900" lvl="0" indent="-342900">
              <a:buFont typeface="Arial" panose="020B0604020202020204" pitchFamily="34" charset="0"/>
              <a:buChar char="•"/>
            </a:pPr>
            <a:r>
              <a:rPr lang="en-US" dirty="0"/>
              <a:t>Check available/spendable cash balance in the ASU Foundation account using the Gift Inquiry report in ASU Foundation Workday. </a:t>
            </a:r>
          </a:p>
        </p:txBody>
      </p:sp>
    </p:spTree>
    <p:extLst>
      <p:ext uri="{BB962C8B-B14F-4D97-AF65-F5344CB8AC3E}">
        <p14:creationId xmlns:p14="http://schemas.microsoft.com/office/powerpoint/2010/main" val="1675784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0D07A-7148-6745-8054-DC25281EEDA7}"/>
              </a:ext>
            </a:extLst>
          </p:cNvPr>
          <p:cNvSpPr>
            <a:spLocks noGrp="1"/>
          </p:cNvSpPr>
          <p:nvPr>
            <p:ph type="title"/>
          </p:nvPr>
        </p:nvSpPr>
        <p:spPr>
          <a:xfrm>
            <a:off x="202184" y="121158"/>
            <a:ext cx="10161016" cy="553998"/>
          </a:xfrm>
        </p:spPr>
        <p:txBody>
          <a:bodyPr/>
          <a:lstStyle/>
          <a:p>
            <a:r>
              <a:rPr lang="en-US" dirty="0"/>
              <a:t>Scholarship Balance Report</a:t>
            </a:r>
          </a:p>
        </p:txBody>
      </p:sp>
      <p:pic>
        <p:nvPicPr>
          <p:cNvPr id="5" name="Picture 4">
            <a:extLst>
              <a:ext uri="{FF2B5EF4-FFF2-40B4-BE49-F238E27FC236}">
                <a16:creationId xmlns:a16="http://schemas.microsoft.com/office/drawing/2014/main" id="{B4E91165-768F-F842-A73C-7522D6053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93849"/>
            <a:ext cx="11450172" cy="3259151"/>
          </a:xfrm>
          <a:prstGeom prst="rect">
            <a:avLst/>
          </a:prstGeom>
        </p:spPr>
      </p:pic>
      <p:sp>
        <p:nvSpPr>
          <p:cNvPr id="6" name="TextBox 5">
            <a:extLst>
              <a:ext uri="{FF2B5EF4-FFF2-40B4-BE49-F238E27FC236}">
                <a16:creationId xmlns:a16="http://schemas.microsoft.com/office/drawing/2014/main" id="{FA1DD018-95DF-5144-9C12-542B1CB53684}"/>
              </a:ext>
            </a:extLst>
          </p:cNvPr>
          <p:cNvSpPr txBox="1"/>
          <p:nvPr/>
        </p:nvSpPr>
        <p:spPr>
          <a:xfrm>
            <a:off x="533400" y="1219200"/>
            <a:ext cx="11147603" cy="646331"/>
          </a:xfrm>
          <a:prstGeom prst="rect">
            <a:avLst/>
          </a:prstGeom>
          <a:noFill/>
        </p:spPr>
        <p:txBody>
          <a:bodyPr wrap="none" rtlCol="0">
            <a:spAutoFit/>
          </a:bodyPr>
          <a:lstStyle/>
          <a:p>
            <a:r>
              <a:rPr lang="en-US" dirty="0"/>
              <a:t>Ending Balance After Reserve will show available funds. This does not consider funds awarded but not yet disbursed. </a:t>
            </a:r>
            <a:endParaRPr lang="en-US" sz="1600" dirty="0"/>
          </a:p>
          <a:p>
            <a:endParaRPr lang="en-US" dirty="0"/>
          </a:p>
        </p:txBody>
      </p:sp>
      <p:sp>
        <p:nvSpPr>
          <p:cNvPr id="7" name="object 11">
            <a:extLst>
              <a:ext uri="{FF2B5EF4-FFF2-40B4-BE49-F238E27FC236}">
                <a16:creationId xmlns:a16="http://schemas.microsoft.com/office/drawing/2014/main" id="{2BAFAE5F-32F1-C047-BCC5-E9C940689FFE}"/>
              </a:ext>
            </a:extLst>
          </p:cNvPr>
          <p:cNvSpPr/>
          <p:nvPr/>
        </p:nvSpPr>
        <p:spPr>
          <a:xfrm>
            <a:off x="10515600" y="3505201"/>
            <a:ext cx="1315572" cy="609600"/>
          </a:xfrm>
          <a:custGeom>
            <a:avLst/>
            <a:gdLst/>
            <a:ahLst/>
            <a:cxnLst/>
            <a:rect l="l" t="t" r="r" b="b"/>
            <a:pathLst>
              <a:path w="723900" h="923925">
                <a:moveTo>
                  <a:pt x="0" y="923544"/>
                </a:moveTo>
                <a:lnTo>
                  <a:pt x="723900" y="923544"/>
                </a:lnTo>
                <a:lnTo>
                  <a:pt x="723900" y="0"/>
                </a:lnTo>
                <a:lnTo>
                  <a:pt x="0" y="0"/>
                </a:lnTo>
                <a:lnTo>
                  <a:pt x="0" y="923544"/>
                </a:lnTo>
                <a:close/>
              </a:path>
            </a:pathLst>
          </a:custGeom>
          <a:ln w="38100">
            <a:solidFill>
              <a:srgbClr val="FF0000"/>
            </a:solidFill>
          </a:ln>
        </p:spPr>
        <p:txBody>
          <a:bodyPr wrap="square" lIns="0" tIns="0" rIns="0" bIns="0" rtlCol="0"/>
          <a:lstStyle/>
          <a:p>
            <a:endParaRPr dirty="0"/>
          </a:p>
        </p:txBody>
      </p:sp>
      <p:sp>
        <p:nvSpPr>
          <p:cNvPr id="8" name="object 11">
            <a:extLst>
              <a:ext uri="{FF2B5EF4-FFF2-40B4-BE49-F238E27FC236}">
                <a16:creationId xmlns:a16="http://schemas.microsoft.com/office/drawing/2014/main" id="{1720A093-7145-1D45-9D7F-0AEEE2A37CA0}"/>
              </a:ext>
            </a:extLst>
          </p:cNvPr>
          <p:cNvSpPr/>
          <p:nvPr/>
        </p:nvSpPr>
        <p:spPr>
          <a:xfrm>
            <a:off x="1447800" y="2057400"/>
            <a:ext cx="2667000" cy="352176"/>
          </a:xfrm>
          <a:custGeom>
            <a:avLst/>
            <a:gdLst/>
            <a:ahLst/>
            <a:cxnLst/>
            <a:rect l="l" t="t" r="r" b="b"/>
            <a:pathLst>
              <a:path w="723900" h="923925">
                <a:moveTo>
                  <a:pt x="0" y="923544"/>
                </a:moveTo>
                <a:lnTo>
                  <a:pt x="723900" y="923544"/>
                </a:lnTo>
                <a:lnTo>
                  <a:pt x="723900" y="0"/>
                </a:lnTo>
                <a:lnTo>
                  <a:pt x="0" y="0"/>
                </a:lnTo>
                <a:lnTo>
                  <a:pt x="0" y="923544"/>
                </a:lnTo>
                <a:close/>
              </a:path>
            </a:pathLst>
          </a:custGeom>
          <a:ln w="38100">
            <a:solidFill>
              <a:srgbClr val="FF0000"/>
            </a:solidFill>
          </a:ln>
        </p:spPr>
        <p:txBody>
          <a:bodyPr wrap="square" lIns="0" tIns="0" rIns="0" bIns="0" rtlCol="0"/>
          <a:lstStyle/>
          <a:p>
            <a:endParaRPr dirty="0"/>
          </a:p>
        </p:txBody>
      </p:sp>
    </p:spTree>
    <p:extLst>
      <p:ext uri="{BB962C8B-B14F-4D97-AF65-F5344CB8AC3E}">
        <p14:creationId xmlns:p14="http://schemas.microsoft.com/office/powerpoint/2010/main" val="5165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188" y="265887"/>
            <a:ext cx="2731135" cy="697230"/>
          </a:xfrm>
          <a:prstGeom prst="rect">
            <a:avLst/>
          </a:prstGeom>
        </p:spPr>
        <p:txBody>
          <a:bodyPr vert="horz" wrap="square" lIns="0" tIns="13335" rIns="0" bIns="0" rtlCol="0">
            <a:spAutoFit/>
          </a:bodyPr>
          <a:lstStyle/>
          <a:p>
            <a:pPr marL="12700">
              <a:lnSpc>
                <a:spcPct val="100000"/>
              </a:lnSpc>
              <a:spcBef>
                <a:spcPts val="105"/>
              </a:spcBef>
            </a:pPr>
            <a:r>
              <a:rPr sz="4400" dirty="0"/>
              <a:t>Gift</a:t>
            </a:r>
            <a:r>
              <a:rPr sz="4400" spc="-70" dirty="0"/>
              <a:t> </a:t>
            </a:r>
            <a:r>
              <a:rPr sz="4400" dirty="0"/>
              <a:t>Inquiry</a:t>
            </a:r>
          </a:p>
        </p:txBody>
      </p:sp>
      <p:sp>
        <p:nvSpPr>
          <p:cNvPr id="3" name="object 3"/>
          <p:cNvSpPr txBox="1"/>
          <p:nvPr/>
        </p:nvSpPr>
        <p:spPr>
          <a:xfrm>
            <a:off x="235960" y="1222125"/>
            <a:ext cx="6926840" cy="4564070"/>
          </a:xfrm>
          <a:prstGeom prst="rect">
            <a:avLst/>
          </a:prstGeom>
        </p:spPr>
        <p:txBody>
          <a:bodyPr vert="horz" wrap="square" lIns="0" tIns="44450" rIns="0" bIns="0" rtlCol="0">
            <a:spAutoFit/>
          </a:bodyPr>
          <a:lstStyle/>
          <a:p>
            <a:pPr lvl="0">
              <a:lnSpc>
                <a:spcPct val="90000"/>
              </a:lnSpc>
              <a:spcBef>
                <a:spcPts val="1000"/>
              </a:spcBef>
            </a:pPr>
            <a:r>
              <a:rPr lang="en-US" sz="2000" dirty="0">
                <a:solidFill>
                  <a:prstClr val="black"/>
                </a:solidFill>
                <a:latin typeface="Arial" panose="020B0604020202020204" pitchFamily="34" charset="0"/>
                <a:cs typeface="Arial" panose="020B0604020202020204" pitchFamily="34" charset="0"/>
              </a:rPr>
              <a:t>Report displays gift name, attributes, and cash balance, as well as gift value and market value for endowed accounts.</a:t>
            </a:r>
          </a:p>
          <a:p>
            <a:pPr marL="698500" lvl="1" indent="-229235">
              <a:lnSpc>
                <a:spcPct val="100000"/>
              </a:lnSpc>
              <a:spcBef>
                <a:spcPts val="215"/>
              </a:spcBef>
              <a:buChar char="•"/>
              <a:tabLst>
                <a:tab pos="699135" algn="l"/>
              </a:tabLst>
            </a:pPr>
            <a:r>
              <a:rPr sz="2400" spc="-5" dirty="0">
                <a:latin typeface="Arial"/>
                <a:cs typeface="Arial"/>
              </a:rPr>
              <a:t>Company default is</a:t>
            </a:r>
            <a:r>
              <a:rPr sz="2400" spc="-105" dirty="0">
                <a:latin typeface="Arial"/>
                <a:cs typeface="Arial"/>
              </a:rPr>
              <a:t> </a:t>
            </a:r>
            <a:r>
              <a:rPr sz="2400" spc="-5" dirty="0">
                <a:latin typeface="Arial"/>
                <a:cs typeface="Arial"/>
              </a:rPr>
              <a:t>ASU</a:t>
            </a:r>
            <a:r>
              <a:rPr lang="en-US" sz="2400" spc="-5" dirty="0">
                <a:latin typeface="Arial"/>
                <a:cs typeface="Arial"/>
              </a:rPr>
              <a:t> Foundation</a:t>
            </a:r>
            <a:endParaRPr sz="2400" dirty="0">
              <a:latin typeface="Arial"/>
              <a:cs typeface="Arial"/>
            </a:endParaRPr>
          </a:p>
          <a:p>
            <a:pPr marL="698500" lvl="1" indent="-229235">
              <a:lnSpc>
                <a:spcPct val="100000"/>
              </a:lnSpc>
              <a:spcBef>
                <a:spcPts val="219"/>
              </a:spcBef>
              <a:buChar char="•"/>
              <a:tabLst>
                <a:tab pos="699135" algn="l"/>
              </a:tabLst>
            </a:pPr>
            <a:r>
              <a:rPr sz="2400" spc="-5" dirty="0">
                <a:latin typeface="Arial"/>
                <a:cs typeface="Arial"/>
              </a:rPr>
              <a:t>Period</a:t>
            </a:r>
            <a:r>
              <a:rPr sz="2400" spc="5" dirty="0">
                <a:latin typeface="Arial"/>
                <a:cs typeface="Arial"/>
              </a:rPr>
              <a:t> </a:t>
            </a:r>
            <a:r>
              <a:rPr sz="2400" spc="-5" dirty="0">
                <a:latin typeface="Arial"/>
                <a:cs typeface="Arial"/>
              </a:rPr>
              <a:t>Selections</a:t>
            </a:r>
            <a:endParaRPr sz="2400" dirty="0">
              <a:latin typeface="Arial"/>
              <a:cs typeface="Arial"/>
            </a:endParaRPr>
          </a:p>
          <a:p>
            <a:pPr marL="1155700" lvl="2" indent="-229235">
              <a:lnSpc>
                <a:spcPct val="100000"/>
              </a:lnSpc>
              <a:spcBef>
                <a:spcPts val="265"/>
              </a:spcBef>
              <a:buChar char="•"/>
              <a:tabLst>
                <a:tab pos="1155700" algn="l"/>
                <a:tab pos="1156335" algn="l"/>
              </a:tabLst>
            </a:pPr>
            <a:r>
              <a:rPr lang="en-US" sz="2000" dirty="0">
                <a:latin typeface="Arial"/>
                <a:cs typeface="Arial"/>
              </a:rPr>
              <a:t>Default is Current Period</a:t>
            </a:r>
          </a:p>
          <a:p>
            <a:pPr marL="1612900" lvl="3" indent="-229235">
              <a:spcBef>
                <a:spcPts val="265"/>
              </a:spcBef>
              <a:buChar char="•"/>
              <a:tabLst>
                <a:tab pos="1155700" algn="l"/>
                <a:tab pos="1156335" algn="l"/>
              </a:tabLst>
            </a:pPr>
            <a:r>
              <a:rPr sz="2000" dirty="0">
                <a:latin typeface="Arial"/>
                <a:cs typeface="Arial"/>
              </a:rPr>
              <a:t>Current Period = detail through current</a:t>
            </a:r>
            <a:r>
              <a:rPr sz="2000" spc="-170" dirty="0">
                <a:latin typeface="Arial"/>
                <a:cs typeface="Arial"/>
              </a:rPr>
              <a:t> </a:t>
            </a:r>
            <a:r>
              <a:rPr sz="2000" dirty="0">
                <a:latin typeface="Arial"/>
                <a:cs typeface="Arial"/>
              </a:rPr>
              <a:t>date</a:t>
            </a:r>
          </a:p>
          <a:p>
            <a:pPr marL="1612900" lvl="3" indent="-229235">
              <a:spcBef>
                <a:spcPts val="254"/>
              </a:spcBef>
              <a:buChar char="•"/>
              <a:tabLst>
                <a:tab pos="1155700" algn="l"/>
                <a:tab pos="1156335" algn="l"/>
              </a:tabLst>
            </a:pPr>
            <a:r>
              <a:rPr sz="2000" dirty="0">
                <a:latin typeface="Arial"/>
                <a:cs typeface="Arial"/>
              </a:rPr>
              <a:t>Prior Period = last date of previous</a:t>
            </a:r>
            <a:r>
              <a:rPr sz="2000" spc="-155" dirty="0">
                <a:latin typeface="Arial"/>
                <a:cs typeface="Arial"/>
              </a:rPr>
              <a:t> </a:t>
            </a:r>
            <a:r>
              <a:rPr sz="2000" dirty="0">
                <a:latin typeface="Arial"/>
                <a:cs typeface="Arial"/>
              </a:rPr>
              <a:t>month</a:t>
            </a:r>
            <a:endParaRPr lang="en-US" sz="2000" dirty="0">
              <a:latin typeface="Arial"/>
              <a:cs typeface="Arial"/>
            </a:endParaRPr>
          </a:p>
          <a:p>
            <a:pPr marL="1612900" lvl="3" indent="-229235">
              <a:spcBef>
                <a:spcPts val="254"/>
              </a:spcBef>
              <a:buChar char="•"/>
              <a:tabLst>
                <a:tab pos="1155700" algn="l"/>
                <a:tab pos="1156335" algn="l"/>
              </a:tabLst>
            </a:pPr>
            <a:r>
              <a:rPr lang="en-US" sz="2000" dirty="0">
                <a:latin typeface="Arial"/>
                <a:cs typeface="Arial"/>
              </a:rPr>
              <a:t>All Periods to search prior fiscal years</a:t>
            </a:r>
            <a:endParaRPr sz="2000" dirty="0">
              <a:latin typeface="Arial"/>
              <a:cs typeface="Arial"/>
            </a:endParaRPr>
          </a:p>
          <a:p>
            <a:pPr marL="698500" lvl="1" indent="-229235">
              <a:lnSpc>
                <a:spcPct val="100000"/>
              </a:lnSpc>
              <a:spcBef>
                <a:spcPts val="210"/>
              </a:spcBef>
              <a:buChar char="•"/>
              <a:tabLst>
                <a:tab pos="699135" algn="l"/>
              </a:tabLst>
            </a:pPr>
            <a:r>
              <a:rPr lang="en-US" sz="2400" spc="-5" dirty="0">
                <a:latin typeface="Arial"/>
                <a:cs typeface="Arial"/>
              </a:rPr>
              <a:t>Can search by:</a:t>
            </a:r>
          </a:p>
          <a:p>
            <a:pPr marL="1155700" lvl="2" indent="-229235">
              <a:spcBef>
                <a:spcPts val="210"/>
              </a:spcBef>
              <a:buChar char="•"/>
              <a:tabLst>
                <a:tab pos="699135" algn="l"/>
              </a:tabLst>
            </a:pPr>
            <a:r>
              <a:rPr lang="en-US" sz="2000" spc="-5" dirty="0">
                <a:latin typeface="Arial"/>
                <a:cs typeface="Arial"/>
              </a:rPr>
              <a:t>Gift, i.e. G02392. Can enter one or multiple</a:t>
            </a:r>
          </a:p>
          <a:p>
            <a:pPr marL="1155700" lvl="2" indent="-229235">
              <a:spcBef>
                <a:spcPts val="210"/>
              </a:spcBef>
              <a:buChar char="•"/>
              <a:tabLst>
                <a:tab pos="699135" algn="l"/>
              </a:tabLst>
            </a:pPr>
            <a:r>
              <a:rPr lang="en-US" sz="2000" spc="-5" dirty="0">
                <a:latin typeface="Arial"/>
                <a:cs typeface="Arial"/>
              </a:rPr>
              <a:t>Gift Hierarchy, i.e. B1701, to see all accounts</a:t>
            </a:r>
          </a:p>
          <a:p>
            <a:pPr marL="1155700" lvl="2" indent="-229235">
              <a:spcBef>
                <a:spcPts val="210"/>
              </a:spcBef>
              <a:buChar char="•"/>
              <a:tabLst>
                <a:tab pos="699135" algn="l"/>
              </a:tabLst>
            </a:pPr>
            <a:r>
              <a:rPr lang="en-US" sz="2000" spc="-5" dirty="0">
                <a:latin typeface="Arial"/>
                <a:cs typeface="Arial"/>
              </a:rPr>
              <a:t>Can limit search to specific Fund if needed</a:t>
            </a:r>
          </a:p>
          <a:p>
            <a:pPr marL="698500" lvl="1" indent="-229235">
              <a:lnSpc>
                <a:spcPct val="100000"/>
              </a:lnSpc>
              <a:spcBef>
                <a:spcPts val="210"/>
              </a:spcBef>
              <a:buChar char="•"/>
              <a:tabLst>
                <a:tab pos="699135" algn="l"/>
              </a:tabLst>
            </a:pPr>
            <a:r>
              <a:rPr sz="2400" spc="-5" dirty="0">
                <a:latin typeface="Arial"/>
                <a:cs typeface="Arial"/>
              </a:rPr>
              <a:t>Click</a:t>
            </a:r>
            <a:r>
              <a:rPr sz="2400" spc="15" dirty="0">
                <a:latin typeface="Arial"/>
                <a:cs typeface="Arial"/>
              </a:rPr>
              <a:t> </a:t>
            </a:r>
            <a:r>
              <a:rPr sz="2400" dirty="0">
                <a:latin typeface="Arial"/>
                <a:cs typeface="Arial"/>
              </a:rPr>
              <a:t>OK</a:t>
            </a:r>
          </a:p>
        </p:txBody>
      </p:sp>
      <p:pic>
        <p:nvPicPr>
          <p:cNvPr id="5" name="Picture 4">
            <a:extLst>
              <a:ext uri="{FF2B5EF4-FFF2-40B4-BE49-F238E27FC236}">
                <a16:creationId xmlns:a16="http://schemas.microsoft.com/office/drawing/2014/main" id="{7432B71B-E5EC-8145-B4BA-9C054C5C0360}"/>
              </a:ext>
            </a:extLst>
          </p:cNvPr>
          <p:cNvPicPr>
            <a:picLocks noChangeAspect="1"/>
          </p:cNvPicPr>
          <p:nvPr/>
        </p:nvPicPr>
        <p:blipFill>
          <a:blip r:embed="rId2"/>
          <a:stretch>
            <a:fillRect/>
          </a:stretch>
        </p:blipFill>
        <p:spPr>
          <a:xfrm>
            <a:off x="7162800" y="1222125"/>
            <a:ext cx="4311597" cy="4317783"/>
          </a:xfrm>
          <a:prstGeom prst="rect">
            <a:avLst/>
          </a:prstGeom>
          <a:ln w="12700">
            <a:solidFill>
              <a:srgbClr val="002060"/>
            </a:solidFill>
          </a:ln>
        </p:spPr>
      </p:pic>
    </p:spTree>
    <p:extLst>
      <p:ext uri="{BB962C8B-B14F-4D97-AF65-F5344CB8AC3E}">
        <p14:creationId xmlns:p14="http://schemas.microsoft.com/office/powerpoint/2010/main" val="1953823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sz="43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Gift Inquiry </a:t>
            </a:r>
            <a:r>
              <a:rPr lang="en-US" sz="2800" dirty="0">
                <a:latin typeface="Arial" panose="020B0604020202020204" pitchFamily="34" charset="0"/>
                <a:cs typeface="Arial" panose="020B0604020202020204" pitchFamily="34" charset="0"/>
              </a:rPr>
              <a:t>(Continued)</a:t>
            </a:r>
          </a:p>
        </p:txBody>
      </p:sp>
      <p:sp>
        <p:nvSpPr>
          <p:cNvPr id="3" name="Content Placeholder 2"/>
          <p:cNvSpPr>
            <a:spLocks noGrp="1"/>
          </p:cNvSpPr>
          <p:nvPr>
            <p:ph idx="1"/>
          </p:nvPr>
        </p:nvSpPr>
        <p:spPr>
          <a:xfrm>
            <a:off x="157553" y="662781"/>
            <a:ext cx="11662583" cy="5361852"/>
          </a:xfrm>
        </p:spPr>
        <p:txBody>
          <a:bodyPr>
            <a:normAutofit/>
          </a:bodyPr>
          <a:lstStyle/>
          <a:p>
            <a:r>
              <a:rPr lang="en-US" sz="2400" dirty="0">
                <a:latin typeface="Arial" panose="020B0604020202020204" pitchFamily="34" charset="0"/>
                <a:cs typeface="Arial" panose="020B0604020202020204" pitchFamily="34" charset="0"/>
              </a:rPr>
              <a:t>Report Display</a:t>
            </a:r>
            <a:endParaRPr lang="en-US" sz="22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spc="-5" dirty="0">
                <a:latin typeface="Arial"/>
                <a:cs typeface="Arial"/>
              </a:rPr>
              <a:t>Any blue text is a link to additional information. Names show account access levels.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General Ledger Cash Balance does not include pending Accounts Payable transactions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Available/Spendable Cash Balance = funds available to spend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Report can be exported to Excel or saved in PDF format using the Icons to the far right in the header. This is true of all reports. </a:t>
            </a: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p:txBody>
      </p:sp>
      <p:sp>
        <p:nvSpPr>
          <p:cNvPr id="5" name="Rectangle 4"/>
          <p:cNvSpPr/>
          <p:nvPr/>
        </p:nvSpPr>
        <p:spPr>
          <a:xfrm>
            <a:off x="6981824" y="4229100"/>
            <a:ext cx="714378" cy="1543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854070" y="4229102"/>
            <a:ext cx="723900" cy="9239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1524000" y="2752915"/>
            <a:ext cx="8553258" cy="3934499"/>
          </a:xfrm>
          <a:prstGeom prst="rect">
            <a:avLst/>
          </a:prstGeom>
          <a:ln>
            <a:solidFill>
              <a:srgbClr val="0070C0"/>
            </a:solidFill>
          </a:ln>
        </p:spPr>
      </p:pic>
      <p:sp>
        <p:nvSpPr>
          <p:cNvPr id="6" name="Rectangle 5"/>
          <p:cNvSpPr/>
          <p:nvPr/>
        </p:nvSpPr>
        <p:spPr>
          <a:xfrm>
            <a:off x="7953428" y="4185722"/>
            <a:ext cx="782095" cy="9673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962399" y="3985987"/>
            <a:ext cx="664181" cy="118642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725937" y="3977896"/>
            <a:ext cx="857149" cy="20179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640089" y="3966604"/>
            <a:ext cx="946795" cy="240897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96415D4-7B6F-0641-9771-5CB443E5BFCD}"/>
              </a:ext>
            </a:extLst>
          </p:cNvPr>
          <p:cNvSpPr/>
          <p:nvPr/>
        </p:nvSpPr>
        <p:spPr>
          <a:xfrm>
            <a:off x="9295186" y="2561498"/>
            <a:ext cx="939625" cy="764488"/>
          </a:xfrm>
          <a:prstGeom prst="rect">
            <a:avLst/>
          </a:prstGeom>
          <a:noFill/>
          <a:ln w="28575">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0021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F72024-3A79-7B48-8859-651D39F5F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62200"/>
            <a:ext cx="11582400" cy="4282476"/>
          </a:xfrm>
          <a:prstGeom prst="rect">
            <a:avLst/>
          </a:prstGeom>
        </p:spPr>
      </p:pic>
      <p:sp>
        <p:nvSpPr>
          <p:cNvPr id="2" name="object 2"/>
          <p:cNvSpPr txBox="1">
            <a:spLocks noGrp="1"/>
          </p:cNvSpPr>
          <p:nvPr>
            <p:ph type="title"/>
          </p:nvPr>
        </p:nvSpPr>
        <p:spPr>
          <a:xfrm>
            <a:off x="231140" y="265887"/>
            <a:ext cx="4676140" cy="697230"/>
          </a:xfrm>
          <a:prstGeom prst="rect">
            <a:avLst/>
          </a:prstGeom>
        </p:spPr>
        <p:txBody>
          <a:bodyPr vert="horz" wrap="square" lIns="0" tIns="13335" rIns="0" bIns="0" rtlCol="0">
            <a:spAutoFit/>
          </a:bodyPr>
          <a:lstStyle/>
          <a:p>
            <a:pPr marL="12700">
              <a:lnSpc>
                <a:spcPct val="100000"/>
              </a:lnSpc>
              <a:spcBef>
                <a:spcPts val="105"/>
              </a:spcBef>
            </a:pPr>
            <a:r>
              <a:rPr sz="4400" dirty="0"/>
              <a:t>Gift Inquiry</a:t>
            </a:r>
            <a:r>
              <a:rPr sz="4400" spc="-35" dirty="0"/>
              <a:t> </a:t>
            </a:r>
            <a:r>
              <a:rPr sz="2700" spc="-5" dirty="0"/>
              <a:t>(Continued)</a:t>
            </a:r>
            <a:endParaRPr sz="2700" dirty="0"/>
          </a:p>
        </p:txBody>
      </p:sp>
      <p:sp>
        <p:nvSpPr>
          <p:cNvPr id="3" name="object 3"/>
          <p:cNvSpPr txBox="1"/>
          <p:nvPr/>
        </p:nvSpPr>
        <p:spPr>
          <a:xfrm>
            <a:off x="254177" y="963117"/>
            <a:ext cx="11328223" cy="1114407"/>
          </a:xfrm>
          <a:prstGeom prst="rect">
            <a:avLst/>
          </a:prstGeom>
        </p:spPr>
        <p:txBody>
          <a:bodyPr vert="horz" wrap="square" lIns="0" tIns="52069" rIns="0" bIns="0" rtlCol="0">
            <a:spAutoFit/>
          </a:bodyPr>
          <a:lstStyle/>
          <a:p>
            <a:pPr marL="241300" indent="-228600">
              <a:lnSpc>
                <a:spcPct val="100000"/>
              </a:lnSpc>
              <a:spcBef>
                <a:spcPts val="409"/>
              </a:spcBef>
              <a:buChar char="•"/>
              <a:tabLst>
                <a:tab pos="241300" algn="l"/>
              </a:tabLst>
            </a:pPr>
            <a:r>
              <a:rPr lang="en-US" sz="2400" spc="-5" dirty="0">
                <a:latin typeface="Arial"/>
                <a:cs typeface="Arial"/>
              </a:rPr>
              <a:t>Endowment Account </a:t>
            </a:r>
            <a:r>
              <a:rPr sz="2400" spc="-5" dirty="0">
                <a:latin typeface="Arial"/>
                <a:cs typeface="Arial"/>
              </a:rPr>
              <a:t>Report</a:t>
            </a:r>
            <a:r>
              <a:rPr sz="2400" spc="5" dirty="0">
                <a:latin typeface="Arial"/>
                <a:cs typeface="Arial"/>
              </a:rPr>
              <a:t> </a:t>
            </a:r>
            <a:r>
              <a:rPr sz="2400" spc="-5" dirty="0">
                <a:latin typeface="Arial"/>
                <a:cs typeface="Arial"/>
              </a:rPr>
              <a:t>Display</a:t>
            </a:r>
            <a:endParaRPr sz="2400" dirty="0">
              <a:latin typeface="Arial"/>
              <a:cs typeface="Arial"/>
            </a:endParaRPr>
          </a:p>
          <a:p>
            <a:pPr marL="698500" lvl="1" indent="-229235">
              <a:lnSpc>
                <a:spcPct val="100000"/>
              </a:lnSpc>
              <a:spcBef>
                <a:spcPts val="270"/>
              </a:spcBef>
              <a:buChar char="•"/>
              <a:tabLst>
                <a:tab pos="698500" algn="l"/>
                <a:tab pos="699135" algn="l"/>
              </a:tabLst>
            </a:pPr>
            <a:r>
              <a:rPr sz="2000" spc="-5" dirty="0">
                <a:latin typeface="Arial"/>
                <a:cs typeface="Arial"/>
              </a:rPr>
              <a:t>Available</a:t>
            </a:r>
            <a:r>
              <a:rPr lang="en-US" sz="2000" spc="-5" dirty="0">
                <a:latin typeface="Arial"/>
                <a:cs typeface="Arial"/>
              </a:rPr>
              <a:t>/Spendable Cash </a:t>
            </a:r>
            <a:r>
              <a:rPr sz="2000" dirty="0">
                <a:latin typeface="Arial"/>
                <a:cs typeface="Arial"/>
              </a:rPr>
              <a:t>Balance = funds available to</a:t>
            </a:r>
            <a:r>
              <a:rPr sz="2000" spc="-95" dirty="0">
                <a:latin typeface="Arial"/>
                <a:cs typeface="Arial"/>
              </a:rPr>
              <a:t> </a:t>
            </a:r>
            <a:r>
              <a:rPr sz="2000" dirty="0">
                <a:latin typeface="Arial"/>
                <a:cs typeface="Arial"/>
              </a:rPr>
              <a:t>spend</a:t>
            </a:r>
          </a:p>
          <a:p>
            <a:pPr marL="698500" lvl="1" indent="-229235">
              <a:lnSpc>
                <a:spcPct val="100000"/>
              </a:lnSpc>
              <a:spcBef>
                <a:spcPts val="254"/>
              </a:spcBef>
              <a:buChar char="•"/>
              <a:tabLst>
                <a:tab pos="698500" algn="l"/>
                <a:tab pos="699135" algn="l"/>
              </a:tabLst>
            </a:pPr>
            <a:r>
              <a:rPr lang="en-US" sz="2000" dirty="0">
                <a:latin typeface="Arial"/>
                <a:cs typeface="Arial"/>
              </a:rPr>
              <a:t>Gift Value shows total donation. If less than $25,000, account generally will not have a payout. </a:t>
            </a:r>
            <a:endParaRPr sz="2000" dirty="0">
              <a:latin typeface="Arial"/>
              <a:cs typeface="Arial"/>
            </a:endParaRPr>
          </a:p>
        </p:txBody>
      </p:sp>
      <p:sp>
        <p:nvSpPr>
          <p:cNvPr id="7" name="object 7"/>
          <p:cNvSpPr/>
          <p:nvPr/>
        </p:nvSpPr>
        <p:spPr>
          <a:xfrm>
            <a:off x="8101061" y="2121090"/>
            <a:ext cx="1051800" cy="1102811"/>
          </a:xfrm>
          <a:custGeom>
            <a:avLst/>
            <a:gdLst/>
            <a:ahLst/>
            <a:cxnLst/>
            <a:rect l="l" t="t" r="r" b="b"/>
            <a:pathLst>
              <a:path w="1572895" h="1362710">
                <a:moveTo>
                  <a:pt x="0" y="1362455"/>
                </a:moveTo>
                <a:lnTo>
                  <a:pt x="1572768" y="1362455"/>
                </a:lnTo>
                <a:lnTo>
                  <a:pt x="1572768" y="0"/>
                </a:lnTo>
                <a:lnTo>
                  <a:pt x="0" y="0"/>
                </a:lnTo>
                <a:lnTo>
                  <a:pt x="0" y="1362455"/>
                </a:lnTo>
                <a:close/>
              </a:path>
            </a:pathLst>
          </a:custGeom>
          <a:ln w="9144">
            <a:solidFill>
              <a:srgbClr val="006FC0"/>
            </a:solidFill>
          </a:ln>
        </p:spPr>
        <p:txBody>
          <a:bodyPr wrap="square" lIns="0" tIns="0" rIns="0" bIns="0" rtlCol="0"/>
          <a:lstStyle/>
          <a:p>
            <a:endParaRPr dirty="0"/>
          </a:p>
        </p:txBody>
      </p:sp>
      <p:sp>
        <p:nvSpPr>
          <p:cNvPr id="8" name="object 8"/>
          <p:cNvSpPr/>
          <p:nvPr/>
        </p:nvSpPr>
        <p:spPr>
          <a:xfrm>
            <a:off x="8463492" y="3225926"/>
            <a:ext cx="619125" cy="894715"/>
          </a:xfrm>
          <a:custGeom>
            <a:avLst/>
            <a:gdLst/>
            <a:ahLst/>
            <a:cxnLst/>
            <a:rect l="l" t="t" r="r" b="b"/>
            <a:pathLst>
              <a:path w="619125" h="894714">
                <a:moveTo>
                  <a:pt x="464057" y="309372"/>
                </a:moveTo>
                <a:lnTo>
                  <a:pt x="154685" y="309372"/>
                </a:lnTo>
                <a:lnTo>
                  <a:pt x="154685" y="894588"/>
                </a:lnTo>
                <a:lnTo>
                  <a:pt x="464057" y="894588"/>
                </a:lnTo>
                <a:lnTo>
                  <a:pt x="464057" y="309372"/>
                </a:lnTo>
                <a:close/>
              </a:path>
              <a:path w="619125" h="894714">
                <a:moveTo>
                  <a:pt x="309372" y="0"/>
                </a:moveTo>
                <a:lnTo>
                  <a:pt x="0" y="309372"/>
                </a:lnTo>
                <a:lnTo>
                  <a:pt x="618744" y="309372"/>
                </a:lnTo>
                <a:lnTo>
                  <a:pt x="309372" y="0"/>
                </a:lnTo>
                <a:close/>
              </a:path>
            </a:pathLst>
          </a:custGeom>
          <a:solidFill>
            <a:srgbClr val="FF0000"/>
          </a:solidFill>
        </p:spPr>
        <p:txBody>
          <a:bodyPr wrap="square" lIns="0" tIns="0" rIns="0" bIns="0" rtlCol="0"/>
          <a:lstStyle/>
          <a:p>
            <a:endParaRPr dirty="0"/>
          </a:p>
        </p:txBody>
      </p:sp>
      <p:sp>
        <p:nvSpPr>
          <p:cNvPr id="9" name="object 9"/>
          <p:cNvSpPr/>
          <p:nvPr/>
        </p:nvSpPr>
        <p:spPr>
          <a:xfrm>
            <a:off x="9492758" y="3254872"/>
            <a:ext cx="619125" cy="894715"/>
          </a:xfrm>
          <a:custGeom>
            <a:avLst/>
            <a:gdLst/>
            <a:ahLst/>
            <a:cxnLst/>
            <a:rect l="l" t="t" r="r" b="b"/>
            <a:pathLst>
              <a:path w="619125" h="894714">
                <a:moveTo>
                  <a:pt x="0" y="309372"/>
                </a:moveTo>
                <a:lnTo>
                  <a:pt x="154685" y="309372"/>
                </a:lnTo>
                <a:lnTo>
                  <a:pt x="154685" y="894588"/>
                </a:lnTo>
                <a:lnTo>
                  <a:pt x="464057" y="894588"/>
                </a:lnTo>
                <a:lnTo>
                  <a:pt x="464057" y="309372"/>
                </a:lnTo>
                <a:lnTo>
                  <a:pt x="618744" y="309372"/>
                </a:lnTo>
                <a:lnTo>
                  <a:pt x="309372" y="0"/>
                </a:lnTo>
                <a:lnTo>
                  <a:pt x="0" y="309372"/>
                </a:lnTo>
                <a:close/>
              </a:path>
            </a:pathLst>
          </a:custGeom>
          <a:ln w="12192">
            <a:solidFill>
              <a:srgbClr val="FF0000"/>
            </a:solidFill>
          </a:ln>
        </p:spPr>
        <p:txBody>
          <a:bodyPr wrap="square" lIns="0" tIns="0" rIns="0" bIns="0" rtlCol="0"/>
          <a:lstStyle/>
          <a:p>
            <a:endParaRPr dirty="0"/>
          </a:p>
        </p:txBody>
      </p:sp>
      <p:sp>
        <p:nvSpPr>
          <p:cNvPr id="10" name="object 10"/>
          <p:cNvSpPr/>
          <p:nvPr/>
        </p:nvSpPr>
        <p:spPr>
          <a:xfrm>
            <a:off x="9453857" y="4182444"/>
            <a:ext cx="776627" cy="1544320"/>
          </a:xfrm>
          <a:custGeom>
            <a:avLst/>
            <a:gdLst/>
            <a:ahLst/>
            <a:cxnLst/>
            <a:rect l="l" t="t" r="r" b="b"/>
            <a:pathLst>
              <a:path w="715009" h="1544320">
                <a:moveTo>
                  <a:pt x="0" y="1543812"/>
                </a:moveTo>
                <a:lnTo>
                  <a:pt x="714755" y="1543812"/>
                </a:lnTo>
                <a:lnTo>
                  <a:pt x="714755" y="0"/>
                </a:lnTo>
                <a:lnTo>
                  <a:pt x="0" y="0"/>
                </a:lnTo>
                <a:lnTo>
                  <a:pt x="0" y="1543812"/>
                </a:lnTo>
                <a:close/>
              </a:path>
            </a:pathLst>
          </a:custGeom>
          <a:ln w="38100">
            <a:solidFill>
              <a:srgbClr val="FF0000"/>
            </a:solidFill>
          </a:ln>
        </p:spPr>
        <p:txBody>
          <a:bodyPr wrap="square" lIns="0" tIns="0" rIns="0" bIns="0" rtlCol="0"/>
          <a:lstStyle/>
          <a:p>
            <a:endParaRPr dirty="0"/>
          </a:p>
        </p:txBody>
      </p:sp>
      <p:sp>
        <p:nvSpPr>
          <p:cNvPr id="11" name="object 11"/>
          <p:cNvSpPr/>
          <p:nvPr/>
        </p:nvSpPr>
        <p:spPr>
          <a:xfrm>
            <a:off x="8284521" y="4129490"/>
            <a:ext cx="1073827" cy="1287116"/>
          </a:xfrm>
          <a:custGeom>
            <a:avLst/>
            <a:gdLst/>
            <a:ahLst/>
            <a:cxnLst/>
            <a:rect l="l" t="t" r="r" b="b"/>
            <a:pathLst>
              <a:path w="723900" h="923925">
                <a:moveTo>
                  <a:pt x="0" y="923544"/>
                </a:moveTo>
                <a:lnTo>
                  <a:pt x="723900" y="923544"/>
                </a:lnTo>
                <a:lnTo>
                  <a:pt x="723900" y="0"/>
                </a:lnTo>
                <a:lnTo>
                  <a:pt x="0" y="0"/>
                </a:lnTo>
                <a:lnTo>
                  <a:pt x="0" y="923544"/>
                </a:lnTo>
                <a:close/>
              </a:path>
            </a:pathLst>
          </a:custGeom>
          <a:ln w="38100">
            <a:solidFill>
              <a:srgbClr val="FF0000"/>
            </a:solidFill>
          </a:ln>
        </p:spPr>
        <p:txBody>
          <a:bodyPr wrap="square" lIns="0" tIns="0" rIns="0" bIns="0" rtlCol="0"/>
          <a:lstStyle/>
          <a:p>
            <a:endParaRPr dirty="0"/>
          </a:p>
        </p:txBody>
      </p:sp>
      <p:sp>
        <p:nvSpPr>
          <p:cNvPr id="14" name="object 8">
            <a:extLst>
              <a:ext uri="{FF2B5EF4-FFF2-40B4-BE49-F238E27FC236}">
                <a16:creationId xmlns:a16="http://schemas.microsoft.com/office/drawing/2014/main" id="{2ECC7264-0795-1543-B967-08B4ABD8F901}"/>
              </a:ext>
            </a:extLst>
          </p:cNvPr>
          <p:cNvSpPr/>
          <p:nvPr/>
        </p:nvSpPr>
        <p:spPr>
          <a:xfrm>
            <a:off x="9503390" y="3259040"/>
            <a:ext cx="619125" cy="894715"/>
          </a:xfrm>
          <a:custGeom>
            <a:avLst/>
            <a:gdLst/>
            <a:ahLst/>
            <a:cxnLst/>
            <a:rect l="l" t="t" r="r" b="b"/>
            <a:pathLst>
              <a:path w="619125" h="894714">
                <a:moveTo>
                  <a:pt x="464057" y="309372"/>
                </a:moveTo>
                <a:lnTo>
                  <a:pt x="154685" y="309372"/>
                </a:lnTo>
                <a:lnTo>
                  <a:pt x="154685" y="894588"/>
                </a:lnTo>
                <a:lnTo>
                  <a:pt x="464057" y="894588"/>
                </a:lnTo>
                <a:lnTo>
                  <a:pt x="464057" y="309372"/>
                </a:lnTo>
                <a:close/>
              </a:path>
              <a:path w="619125" h="894714">
                <a:moveTo>
                  <a:pt x="309372" y="0"/>
                </a:moveTo>
                <a:lnTo>
                  <a:pt x="0" y="309372"/>
                </a:lnTo>
                <a:lnTo>
                  <a:pt x="618744" y="309372"/>
                </a:lnTo>
                <a:lnTo>
                  <a:pt x="309372" y="0"/>
                </a:lnTo>
                <a:close/>
              </a:path>
            </a:pathLst>
          </a:custGeom>
          <a:solidFill>
            <a:srgbClr val="FF0000"/>
          </a:solidFill>
        </p:spPr>
        <p:txBody>
          <a:bodyPr wrap="square" lIns="0" tIns="0" rIns="0" bIns="0" rtlCol="0"/>
          <a:lstStyle/>
          <a:p>
            <a:endParaRPr dirty="0"/>
          </a:p>
        </p:txBody>
      </p:sp>
      <p:sp>
        <p:nvSpPr>
          <p:cNvPr id="15" name="object 7">
            <a:extLst>
              <a:ext uri="{FF2B5EF4-FFF2-40B4-BE49-F238E27FC236}">
                <a16:creationId xmlns:a16="http://schemas.microsoft.com/office/drawing/2014/main" id="{82053F5E-92FC-5F44-9639-76D2062FC7DB}"/>
              </a:ext>
            </a:extLst>
          </p:cNvPr>
          <p:cNvSpPr/>
          <p:nvPr/>
        </p:nvSpPr>
        <p:spPr>
          <a:xfrm>
            <a:off x="9339250" y="2131723"/>
            <a:ext cx="1177435" cy="1133258"/>
          </a:xfrm>
          <a:custGeom>
            <a:avLst/>
            <a:gdLst/>
            <a:ahLst/>
            <a:cxnLst/>
            <a:rect l="l" t="t" r="r" b="b"/>
            <a:pathLst>
              <a:path w="1572895" h="1362710">
                <a:moveTo>
                  <a:pt x="0" y="1362455"/>
                </a:moveTo>
                <a:lnTo>
                  <a:pt x="1572768" y="1362455"/>
                </a:lnTo>
                <a:lnTo>
                  <a:pt x="1572768" y="0"/>
                </a:lnTo>
                <a:lnTo>
                  <a:pt x="0" y="0"/>
                </a:lnTo>
                <a:lnTo>
                  <a:pt x="0" y="1362455"/>
                </a:lnTo>
                <a:close/>
              </a:path>
            </a:pathLst>
          </a:custGeom>
          <a:ln w="9144">
            <a:solidFill>
              <a:srgbClr val="006FC0"/>
            </a:solidFill>
          </a:ln>
        </p:spPr>
        <p:txBody>
          <a:bodyPr wrap="square" lIns="0" tIns="0" rIns="0" bIns="0" rtlCol="0"/>
          <a:lstStyle/>
          <a:p>
            <a:endParaRPr dirty="0"/>
          </a:p>
        </p:txBody>
      </p:sp>
      <p:sp>
        <p:nvSpPr>
          <p:cNvPr id="16" name="object 9">
            <a:extLst>
              <a:ext uri="{FF2B5EF4-FFF2-40B4-BE49-F238E27FC236}">
                <a16:creationId xmlns:a16="http://schemas.microsoft.com/office/drawing/2014/main" id="{AA20B3AC-F3BA-6F45-8087-2F1C9B58E16B}"/>
              </a:ext>
            </a:extLst>
          </p:cNvPr>
          <p:cNvSpPr/>
          <p:nvPr/>
        </p:nvSpPr>
        <p:spPr>
          <a:xfrm>
            <a:off x="8461720" y="3223901"/>
            <a:ext cx="619125" cy="905589"/>
          </a:xfrm>
          <a:custGeom>
            <a:avLst/>
            <a:gdLst/>
            <a:ahLst/>
            <a:cxnLst/>
            <a:rect l="l" t="t" r="r" b="b"/>
            <a:pathLst>
              <a:path w="619125" h="894714">
                <a:moveTo>
                  <a:pt x="0" y="309372"/>
                </a:moveTo>
                <a:lnTo>
                  <a:pt x="154685" y="309372"/>
                </a:lnTo>
                <a:lnTo>
                  <a:pt x="154685" y="894588"/>
                </a:lnTo>
                <a:lnTo>
                  <a:pt x="464057" y="894588"/>
                </a:lnTo>
                <a:lnTo>
                  <a:pt x="464057" y="309372"/>
                </a:lnTo>
                <a:lnTo>
                  <a:pt x="618744" y="309372"/>
                </a:lnTo>
                <a:lnTo>
                  <a:pt x="309372" y="0"/>
                </a:lnTo>
                <a:lnTo>
                  <a:pt x="0" y="309372"/>
                </a:lnTo>
                <a:close/>
              </a:path>
            </a:pathLst>
          </a:custGeom>
          <a:ln w="12192">
            <a:solidFill>
              <a:srgbClr val="FF0000"/>
            </a:solidFill>
          </a:ln>
        </p:spPr>
        <p:txBody>
          <a:bodyPr wrap="square" lIns="0" tIns="0" rIns="0" bIns="0" rtlCol="0"/>
          <a:lstStyle/>
          <a:p>
            <a:endParaRPr dirty="0"/>
          </a:p>
        </p:txBody>
      </p:sp>
      <p:pic>
        <p:nvPicPr>
          <p:cNvPr id="18" name="Picture 17">
            <a:extLst>
              <a:ext uri="{FF2B5EF4-FFF2-40B4-BE49-F238E27FC236}">
                <a16:creationId xmlns:a16="http://schemas.microsoft.com/office/drawing/2014/main" id="{25AF8303-EF87-0745-A984-D149CFCF6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8349" y="2131723"/>
            <a:ext cx="1158336" cy="1098628"/>
          </a:xfrm>
          <a:prstGeom prst="rect">
            <a:avLst/>
          </a:prstGeom>
        </p:spPr>
      </p:pic>
      <p:pic>
        <p:nvPicPr>
          <p:cNvPr id="20" name="Picture 19">
            <a:extLst>
              <a:ext uri="{FF2B5EF4-FFF2-40B4-BE49-F238E27FC236}">
                <a16:creationId xmlns:a16="http://schemas.microsoft.com/office/drawing/2014/main" id="{A0D8A2BE-7294-644E-9B82-EEC742CD8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061" y="2121090"/>
            <a:ext cx="1051800" cy="1086005"/>
          </a:xfrm>
          <a:prstGeom prst="rect">
            <a:avLst/>
          </a:prstGeom>
        </p:spPr>
      </p:pic>
    </p:spTree>
    <p:extLst>
      <p:ext uri="{BB962C8B-B14F-4D97-AF65-F5344CB8AC3E}">
        <p14:creationId xmlns:p14="http://schemas.microsoft.com/office/powerpoint/2010/main" val="331580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sz="43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Gift Inquiry </a:t>
            </a:r>
            <a:r>
              <a:rPr lang="en-US" sz="2800" dirty="0">
                <a:latin typeface="Arial" panose="020B0604020202020204" pitchFamily="34" charset="0"/>
                <a:cs typeface="Arial" panose="020B0604020202020204" pitchFamily="34" charset="0"/>
              </a:rPr>
              <a:t>(Continued)</a:t>
            </a:r>
          </a:p>
        </p:txBody>
      </p:sp>
      <p:sp>
        <p:nvSpPr>
          <p:cNvPr id="3" name="Content Placeholder 2"/>
          <p:cNvSpPr>
            <a:spLocks noGrp="1"/>
          </p:cNvSpPr>
          <p:nvPr>
            <p:ph idx="1"/>
          </p:nvPr>
        </p:nvSpPr>
        <p:spPr>
          <a:xfrm>
            <a:off x="234141" y="1430039"/>
            <a:ext cx="11662583" cy="5016481"/>
          </a:xfrm>
        </p:spPr>
        <p:txBody>
          <a:bodyPr>
            <a:normAutofit/>
          </a:bodyPr>
          <a:lstStyle/>
          <a:p>
            <a:r>
              <a:rPr lang="en-US" sz="2400" dirty="0">
                <a:latin typeface="Arial" panose="020B0604020202020204" pitchFamily="34" charset="0"/>
                <a:cs typeface="Arial" panose="020B0604020202020204" pitchFamily="34" charset="0"/>
              </a:rPr>
              <a:t>Select the downward triangle for additional details and options			</a:t>
            </a:r>
          </a:p>
        </p:txBody>
      </p:sp>
      <p:sp>
        <p:nvSpPr>
          <p:cNvPr id="11" name="Rectangle 10"/>
          <p:cNvSpPr/>
          <p:nvPr/>
        </p:nvSpPr>
        <p:spPr>
          <a:xfrm>
            <a:off x="6525790" y="3772600"/>
            <a:ext cx="1572242" cy="6744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3"/>
          <a:stretch>
            <a:fillRect/>
          </a:stretch>
        </p:blipFill>
        <p:spPr>
          <a:xfrm>
            <a:off x="9062364" y="1482967"/>
            <a:ext cx="304800" cy="381000"/>
          </a:xfrm>
          <a:prstGeom prst="rect">
            <a:avLst/>
          </a:prstGeom>
          <a:ln>
            <a:solidFill>
              <a:srgbClr val="002060"/>
            </a:solidFill>
          </a:ln>
        </p:spPr>
      </p:pic>
      <p:pic>
        <p:nvPicPr>
          <p:cNvPr id="5" name="Picture 4"/>
          <p:cNvPicPr>
            <a:picLocks noChangeAspect="1"/>
          </p:cNvPicPr>
          <p:nvPr/>
        </p:nvPicPr>
        <p:blipFill>
          <a:blip r:embed="rId4"/>
          <a:stretch>
            <a:fillRect/>
          </a:stretch>
        </p:blipFill>
        <p:spPr>
          <a:xfrm>
            <a:off x="481049" y="1916895"/>
            <a:ext cx="9682198" cy="4783381"/>
          </a:xfrm>
          <a:prstGeom prst="rect">
            <a:avLst/>
          </a:prstGeom>
          <a:ln>
            <a:solidFill>
              <a:srgbClr val="0070C0"/>
            </a:solidFill>
          </a:ln>
        </p:spPr>
      </p:pic>
      <p:sp>
        <p:nvSpPr>
          <p:cNvPr id="6" name="Rectangle 5"/>
          <p:cNvSpPr/>
          <p:nvPr/>
        </p:nvSpPr>
        <p:spPr>
          <a:xfrm>
            <a:off x="7205195" y="4537735"/>
            <a:ext cx="1033333" cy="329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5"/>
          <a:stretch>
            <a:fillRect/>
          </a:stretch>
        </p:blipFill>
        <p:spPr>
          <a:xfrm>
            <a:off x="8196727" y="3646597"/>
            <a:ext cx="3333750" cy="1323975"/>
          </a:xfrm>
          <a:prstGeom prst="rect">
            <a:avLst/>
          </a:prstGeom>
          <a:ln w="28575">
            <a:solidFill>
              <a:srgbClr val="0070C0"/>
            </a:solidFill>
          </a:ln>
        </p:spPr>
      </p:pic>
      <p:sp>
        <p:nvSpPr>
          <p:cNvPr id="15" name="Rectangle 14"/>
          <p:cNvSpPr/>
          <p:nvPr/>
        </p:nvSpPr>
        <p:spPr>
          <a:xfrm>
            <a:off x="8344940" y="3723128"/>
            <a:ext cx="1280323" cy="329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297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54D44-2BE2-AC41-A5A3-1CE80257A3FB}"/>
              </a:ext>
            </a:extLst>
          </p:cNvPr>
          <p:cNvSpPr>
            <a:spLocks noGrp="1"/>
          </p:cNvSpPr>
          <p:nvPr>
            <p:ph type="title"/>
          </p:nvPr>
        </p:nvSpPr>
        <p:spPr>
          <a:xfrm>
            <a:off x="202184" y="121158"/>
            <a:ext cx="10542016" cy="553998"/>
          </a:xfrm>
        </p:spPr>
        <p:txBody>
          <a:bodyPr/>
          <a:lstStyle/>
          <a:p>
            <a:r>
              <a:rPr lang="en-US" dirty="0"/>
              <a:t>To calculate </a:t>
            </a:r>
            <a:r>
              <a:rPr lang="en-US" b="1" u="sng" dirty="0"/>
              <a:t>Fall 2024 and Spring 2025</a:t>
            </a:r>
            <a:r>
              <a:rPr lang="en-US" b="1" dirty="0"/>
              <a:t> </a:t>
            </a:r>
            <a:r>
              <a:rPr lang="en-US" dirty="0"/>
              <a:t>awards</a:t>
            </a:r>
          </a:p>
        </p:txBody>
      </p:sp>
      <p:sp>
        <p:nvSpPr>
          <p:cNvPr id="3" name="Text Placeholder 2">
            <a:extLst>
              <a:ext uri="{FF2B5EF4-FFF2-40B4-BE49-F238E27FC236}">
                <a16:creationId xmlns:a16="http://schemas.microsoft.com/office/drawing/2014/main" id="{2C8F2C29-36CB-4547-BF57-A0779B79A5A2}"/>
              </a:ext>
            </a:extLst>
          </p:cNvPr>
          <p:cNvSpPr>
            <a:spLocks noGrp="1"/>
          </p:cNvSpPr>
          <p:nvPr>
            <p:ph type="body" idx="1"/>
          </p:nvPr>
        </p:nvSpPr>
        <p:spPr>
          <a:xfrm>
            <a:off x="457200" y="1066800"/>
            <a:ext cx="11201400" cy="4801314"/>
          </a:xfrm>
        </p:spPr>
        <p:txBody>
          <a:bodyPr/>
          <a:lstStyle/>
          <a:p>
            <a:pPr marL="342900" marR="0" lvl="0" indent="-342900">
              <a:spcBef>
                <a:spcPts val="0"/>
              </a:spcBef>
              <a:spcAft>
                <a:spcPts val="0"/>
              </a:spcAft>
              <a:buFont typeface="Symbol"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Check current balance in the Item Type by running the ASU Workday </a:t>
            </a:r>
            <a:r>
              <a:rPr lang="en-US" dirty="0">
                <a:latin typeface="Arial" panose="020B0604020202020204" pitchFamily="34" charset="0"/>
                <a:ea typeface="Calibri" panose="020F0502020204030204" pitchFamily="34" charset="0"/>
                <a:cs typeface="Arial" panose="020B0604020202020204" pitchFamily="34" charset="0"/>
                <a:hlinkClick r:id="rId2"/>
              </a:rPr>
              <a:t>Scholarship Balance Report</a:t>
            </a:r>
            <a:r>
              <a:rPr lang="en-US" dirty="0">
                <a:latin typeface="Arial" panose="020B0604020202020204" pitchFamily="34" charset="0"/>
                <a:ea typeface="Calibri" panose="020F0502020204030204" pitchFamily="34" charset="0"/>
                <a:cs typeface="Arial" panose="020B0604020202020204" pitchFamily="34" charset="0"/>
              </a:rPr>
              <a:t>.</a:t>
            </a:r>
          </a:p>
          <a:p>
            <a:pPr marL="342900" marR="0" lvl="0" indent="-342900">
              <a:spcBef>
                <a:spcPts val="0"/>
              </a:spcBef>
              <a:spcAft>
                <a:spcPts val="0"/>
              </a:spcAft>
              <a:buFont typeface="Symbol"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For non-endowed scholarships (FD300) run Gift Inquiry report in ASU Foundation Workday to check available/spendable cash balance in the ASU Foundation account. </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itchFamily="2" charset="2"/>
              <a:buChar char=""/>
            </a:pPr>
            <a:r>
              <a:rPr lang="en-US" dirty="0">
                <a:latin typeface="Arial" panose="020B0604020202020204" pitchFamily="34" charset="0"/>
                <a:ea typeface="Calibri" panose="020F0502020204030204" pitchFamily="34" charset="0"/>
                <a:cs typeface="Arial" panose="020B0604020202020204" pitchFamily="34" charset="0"/>
              </a:rPr>
              <a:t>For endowed scholarships (FD320), use the Summary Balance Sheet and Income Statement report in ASU Foundation Workday to check the July 1, 2024 payout amount.</a:t>
            </a:r>
            <a:endParaRPr lang="en-US" sz="2000" dirty="0">
              <a:latin typeface="Arial" panose="020B0604020202020204" pitchFamily="34" charset="0"/>
              <a:ea typeface="Calibri" panose="020F050202020403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FY25/July 1, 2024 payout amount should be available now on the summary balance sheet report. It is listed in the row “other investment change” under the FD320 column. </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Use prior year payout as an approximation if accrued payout amount is not yet listed.</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total available to award is the available/spendable cash balance </a:t>
            </a:r>
            <a:r>
              <a:rPr lang="en-US" sz="2000" b="1" dirty="0">
                <a:latin typeface="Arial" panose="020B0604020202020204" pitchFamily="34" charset="0"/>
                <a:cs typeface="Arial" panose="020B0604020202020204" pitchFamily="34" charset="0"/>
              </a:rPr>
              <a:t>PLUS </a:t>
            </a:r>
            <a:r>
              <a:rPr lang="en-US" sz="2000" dirty="0">
                <a:latin typeface="Arial" panose="020B0604020202020204" pitchFamily="34" charset="0"/>
                <a:cs typeface="Arial" panose="020B0604020202020204" pitchFamily="34" charset="0"/>
              </a:rPr>
              <a:t>the FY24 Endowment payout </a:t>
            </a:r>
            <a:r>
              <a:rPr lang="en-US" sz="2000" b="1" dirty="0">
                <a:latin typeface="Arial" panose="020B0604020202020204" pitchFamily="34" charset="0"/>
                <a:cs typeface="Arial" panose="020B0604020202020204" pitchFamily="34" charset="0"/>
              </a:rPr>
              <a:t>PLUS</a:t>
            </a:r>
            <a:r>
              <a:rPr lang="en-US" sz="2000" dirty="0">
                <a:latin typeface="Arial" panose="020B0604020202020204" pitchFamily="34" charset="0"/>
                <a:cs typeface="Arial" panose="020B0604020202020204" pitchFamily="34" charset="0"/>
              </a:rPr>
              <a:t> any remaining amount in the scholarship item type. As a reminder, any funds listed as pledges receivable DO NOT COUNT TOWARD THIS TOTAL. </a:t>
            </a:r>
          </a:p>
        </p:txBody>
      </p:sp>
    </p:spTree>
    <p:extLst>
      <p:ext uri="{BB962C8B-B14F-4D97-AF65-F5344CB8AC3E}">
        <p14:creationId xmlns:p14="http://schemas.microsoft.com/office/powerpoint/2010/main" val="1265091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28" y="37815"/>
            <a:ext cx="8818743" cy="1325563"/>
          </a:xfrm>
        </p:spPr>
        <p:txBody>
          <a:bodyPr>
            <a:normAutofit/>
          </a:bodyPr>
          <a:lstStyle/>
          <a:p>
            <a:r>
              <a:rPr lang="en-US" sz="3400" dirty="0">
                <a:latin typeface="Arial" panose="020B0604020202020204" pitchFamily="34" charset="0"/>
                <a:cs typeface="Arial" panose="020B0604020202020204" pitchFamily="34" charset="0"/>
              </a:rPr>
              <a:t>Summary Balance Sheet and Income </a:t>
            </a:r>
            <a:br>
              <a:rPr lang="en-US" sz="3400" dirty="0">
                <a:latin typeface="Arial" panose="020B0604020202020204" pitchFamily="34" charset="0"/>
                <a:cs typeface="Arial" panose="020B0604020202020204" pitchFamily="34" charset="0"/>
              </a:rPr>
            </a:br>
            <a:r>
              <a:rPr lang="en-US" sz="3400" dirty="0">
                <a:latin typeface="Arial" panose="020B0604020202020204" pitchFamily="34" charset="0"/>
                <a:cs typeface="Arial" panose="020B0604020202020204" pitchFamily="34" charset="0"/>
              </a:rPr>
              <a:t>Statement by Gift/Fund</a:t>
            </a:r>
            <a:endParaRPr lang="en-US" sz="3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66449" y="2366682"/>
            <a:ext cx="7847065" cy="4491318"/>
          </a:xfrm>
        </p:spPr>
        <p:txBody>
          <a:bodyPr>
            <a:normAutofit fontScale="92500"/>
          </a:bodyPr>
          <a:lstStyle/>
          <a:p>
            <a:pPr lvl="1"/>
            <a:r>
              <a:rPr lang="en-US" sz="2300" dirty="0">
                <a:latin typeface="Arial" panose="020B0604020202020204" pitchFamily="34" charset="0"/>
                <a:cs typeface="Arial" panose="020B0604020202020204" pitchFamily="34" charset="0"/>
              </a:rPr>
              <a:t>Select Display By Gift</a:t>
            </a:r>
          </a:p>
          <a:p>
            <a:pPr lvl="1"/>
            <a:r>
              <a:rPr lang="en-US" sz="2300" dirty="0">
                <a:latin typeface="Arial" panose="020B0604020202020204" pitchFamily="34" charset="0"/>
                <a:cs typeface="Arial" panose="020B0604020202020204" pitchFamily="34" charset="0"/>
              </a:rPr>
              <a:t>Company Default = ASU Enterprise Partners Consolidation</a:t>
            </a:r>
          </a:p>
          <a:p>
            <a:pPr lvl="1"/>
            <a:r>
              <a:rPr lang="en-US" sz="2300" dirty="0">
                <a:latin typeface="Arial" panose="020B0604020202020204" pitchFamily="34" charset="0"/>
                <a:cs typeface="Arial" panose="020B0604020202020204" pitchFamily="34" charset="0"/>
              </a:rPr>
              <a:t>Period Selections</a:t>
            </a:r>
          </a:p>
          <a:p>
            <a:pPr lvl="2"/>
            <a:r>
              <a:rPr lang="en-US" sz="2100" dirty="0">
                <a:latin typeface="Arial" panose="020B0604020202020204" pitchFamily="34" charset="0"/>
                <a:cs typeface="Arial" panose="020B0604020202020204" pitchFamily="34" charset="0"/>
              </a:rPr>
              <a:t>Default is Current Period</a:t>
            </a:r>
          </a:p>
          <a:p>
            <a:pPr lvl="2"/>
            <a:r>
              <a:rPr lang="en-US" sz="2100" dirty="0">
                <a:latin typeface="Arial" panose="020B0604020202020204" pitchFamily="34" charset="0"/>
                <a:cs typeface="Arial" panose="020B0604020202020204" pitchFamily="34" charset="0"/>
              </a:rPr>
              <a:t>Current Period = detail through current date</a:t>
            </a:r>
          </a:p>
          <a:p>
            <a:pPr lvl="2"/>
            <a:r>
              <a:rPr lang="en-US" sz="2100" dirty="0">
                <a:latin typeface="Arial" panose="020B0604020202020204" pitchFamily="34" charset="0"/>
                <a:cs typeface="Arial" panose="020B0604020202020204" pitchFamily="34" charset="0"/>
              </a:rPr>
              <a:t>Prior Period = last date of previous month</a:t>
            </a:r>
          </a:p>
          <a:p>
            <a:pPr lvl="2"/>
            <a:r>
              <a:rPr lang="en-US" sz="2100" dirty="0">
                <a:latin typeface="Arial" panose="020B0604020202020204" pitchFamily="34" charset="0"/>
                <a:cs typeface="Arial" panose="020B0604020202020204" pitchFamily="34" charset="0"/>
              </a:rPr>
              <a:t>All periods to search prior fiscal years</a:t>
            </a:r>
          </a:p>
          <a:p>
            <a:pPr marL="469265" lvl="1">
              <a:lnSpc>
                <a:spcPct val="100000"/>
              </a:lnSpc>
              <a:spcBef>
                <a:spcPts val="210"/>
              </a:spcBef>
              <a:tabLst>
                <a:tab pos="699135" algn="l"/>
              </a:tabLst>
            </a:pPr>
            <a:r>
              <a:rPr lang="en-US" sz="2400" spc="-5" dirty="0">
                <a:latin typeface="Arial"/>
                <a:cs typeface="Arial"/>
              </a:rPr>
              <a:t>Can search by:</a:t>
            </a:r>
          </a:p>
          <a:p>
            <a:pPr marL="926465" lvl="2">
              <a:spcBef>
                <a:spcPts val="210"/>
              </a:spcBef>
              <a:tabLst>
                <a:tab pos="699135" algn="l"/>
              </a:tabLst>
            </a:pPr>
            <a:r>
              <a:rPr lang="en-US" sz="2000" spc="-5" dirty="0">
                <a:latin typeface="Arial"/>
                <a:cs typeface="Arial"/>
              </a:rPr>
              <a:t>Gift, i.e. G02392. Can enter one or multiple</a:t>
            </a:r>
          </a:p>
          <a:p>
            <a:pPr marL="926465" lvl="2">
              <a:spcBef>
                <a:spcPts val="210"/>
              </a:spcBef>
              <a:tabLst>
                <a:tab pos="699135" algn="l"/>
              </a:tabLst>
            </a:pPr>
            <a:r>
              <a:rPr lang="en-US" sz="2000" spc="-5" dirty="0">
                <a:latin typeface="Arial"/>
                <a:cs typeface="Arial"/>
              </a:rPr>
              <a:t>Gift Hierarchy, i.e. B1701, to see all accounts</a:t>
            </a:r>
          </a:p>
          <a:p>
            <a:pPr marL="926465" lvl="2">
              <a:spcBef>
                <a:spcPts val="210"/>
              </a:spcBef>
              <a:tabLst>
                <a:tab pos="699135" algn="l"/>
              </a:tabLst>
            </a:pPr>
            <a:r>
              <a:rPr lang="en-US" sz="2000" spc="-5" dirty="0">
                <a:latin typeface="Arial"/>
                <a:cs typeface="Arial"/>
              </a:rPr>
              <a:t>If you only want to see payout amounts, select FD320 in fund</a:t>
            </a:r>
          </a:p>
          <a:p>
            <a:pPr lvl="1"/>
            <a:r>
              <a:rPr lang="en-US" sz="2400" spc="-5" dirty="0">
                <a:latin typeface="Arial"/>
                <a:cs typeface="Arial"/>
              </a:rPr>
              <a:t>Click OK</a:t>
            </a:r>
          </a:p>
          <a:p>
            <a:pPr marL="457200" lvl="1" indent="0">
              <a:buNone/>
            </a:pPr>
            <a:endParaRPr lang="en-US" dirty="0">
              <a:latin typeface="Arial" panose="020B0604020202020204" pitchFamily="34" charset="0"/>
              <a:cs typeface="Arial" panose="020B0604020202020204" pitchFamily="34" charset="0"/>
            </a:endParaRPr>
          </a:p>
          <a:p>
            <a:pPr marL="0" indent="0" algn="ctr">
              <a:buNone/>
            </a:pPr>
            <a:r>
              <a:rPr lang="en-US" sz="2300" dirty="0">
                <a:latin typeface="Arial" panose="020B0604020202020204" pitchFamily="34" charset="0"/>
                <a:cs typeface="Arial" panose="020B0604020202020204" pitchFamily="34" charset="0"/>
              </a:rPr>
              <a:t>Report details shown on next slide</a:t>
            </a:r>
          </a:p>
        </p:txBody>
      </p:sp>
      <p:pic>
        <p:nvPicPr>
          <p:cNvPr id="13" name="Picture 12">
            <a:extLst>
              <a:ext uri="{FF2B5EF4-FFF2-40B4-BE49-F238E27FC236}">
                <a16:creationId xmlns:a16="http://schemas.microsoft.com/office/drawing/2014/main" id="{395B732E-2340-D840-A1A7-19429BB92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7404100" cy="635000"/>
          </a:xfrm>
          <a:prstGeom prst="rect">
            <a:avLst/>
          </a:prstGeom>
        </p:spPr>
      </p:pic>
      <p:pic>
        <p:nvPicPr>
          <p:cNvPr id="15" name="Picture 14">
            <a:extLst>
              <a:ext uri="{FF2B5EF4-FFF2-40B4-BE49-F238E27FC236}">
                <a16:creationId xmlns:a16="http://schemas.microsoft.com/office/drawing/2014/main" id="{910CAEAE-A724-0143-B52F-3679EF300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28" y="1555243"/>
            <a:ext cx="10541000" cy="730784"/>
          </a:xfrm>
          <a:prstGeom prst="rect">
            <a:avLst/>
          </a:prstGeom>
        </p:spPr>
      </p:pic>
      <p:pic>
        <p:nvPicPr>
          <p:cNvPr id="17" name="Picture 16" descr="Graphical user interface, text, application, email&#10;&#10;Description automatically generated">
            <a:extLst>
              <a:ext uri="{FF2B5EF4-FFF2-40B4-BE49-F238E27FC236}">
                <a16:creationId xmlns:a16="http://schemas.microsoft.com/office/drawing/2014/main" id="{D8F2B73E-1291-7840-8AF3-DDA8CD3CC8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94" y="2254141"/>
            <a:ext cx="4479005" cy="4136065"/>
          </a:xfrm>
          <a:prstGeom prst="rect">
            <a:avLst/>
          </a:prstGeom>
        </p:spPr>
      </p:pic>
    </p:spTree>
    <p:extLst>
      <p:ext uri="{BB962C8B-B14F-4D97-AF65-F5344CB8AC3E}">
        <p14:creationId xmlns:p14="http://schemas.microsoft.com/office/powerpoint/2010/main" val="129057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67200" y="152400"/>
            <a:ext cx="1953895" cy="696595"/>
          </a:xfrm>
          <a:prstGeom prst="rect">
            <a:avLst/>
          </a:prstGeom>
        </p:spPr>
        <p:txBody>
          <a:bodyPr vert="horz" wrap="square" lIns="0" tIns="12700" rIns="0" bIns="0" rtlCol="0">
            <a:spAutoFit/>
          </a:bodyPr>
          <a:lstStyle/>
          <a:p>
            <a:pPr marL="12700">
              <a:lnSpc>
                <a:spcPct val="100000"/>
              </a:lnSpc>
              <a:spcBef>
                <a:spcPts val="100"/>
              </a:spcBef>
            </a:pPr>
            <a:r>
              <a:rPr sz="4400" dirty="0"/>
              <a:t>Agenda</a:t>
            </a:r>
          </a:p>
        </p:txBody>
      </p:sp>
      <p:sp>
        <p:nvSpPr>
          <p:cNvPr id="4" name="object 4"/>
          <p:cNvSpPr txBox="1"/>
          <p:nvPr/>
        </p:nvSpPr>
        <p:spPr>
          <a:xfrm>
            <a:off x="685800" y="714149"/>
            <a:ext cx="9753600" cy="6012543"/>
          </a:xfrm>
          <a:prstGeom prst="rect">
            <a:avLst/>
          </a:prstGeom>
        </p:spPr>
        <p:txBody>
          <a:bodyPr vert="horz" wrap="square" lIns="0" tIns="102235" rIns="0" bIns="0" rtlCol="0">
            <a:spAutoFit/>
          </a:bodyPr>
          <a:lstStyle/>
          <a:p>
            <a:pPr indent="-228600">
              <a:lnSpc>
                <a:spcPct val="100000"/>
              </a:lnSpc>
              <a:buChar char="•"/>
              <a:tabLst>
                <a:tab pos="241300" algn="l"/>
              </a:tabLst>
            </a:pPr>
            <a:r>
              <a:rPr lang="en-US" sz="2000" spc="-5" dirty="0">
                <a:latin typeface="Arial"/>
                <a:cs typeface="Arial"/>
              </a:rPr>
              <a:t>Helpful Links and Information</a:t>
            </a:r>
          </a:p>
          <a:p>
            <a:pPr indent="-228600">
              <a:lnSpc>
                <a:spcPct val="100000"/>
              </a:lnSpc>
              <a:buChar char="•"/>
              <a:tabLst>
                <a:tab pos="241300" algn="l"/>
              </a:tabLst>
            </a:pPr>
            <a:r>
              <a:rPr lang="en-US" sz="2000" spc="-5" dirty="0">
                <a:latin typeface="Arial"/>
                <a:cs typeface="Arial"/>
              </a:rPr>
              <a:t>Important!</a:t>
            </a:r>
          </a:p>
          <a:p>
            <a:pPr indent="-228600">
              <a:lnSpc>
                <a:spcPct val="100000"/>
              </a:lnSpc>
              <a:buChar char="•"/>
              <a:tabLst>
                <a:tab pos="241300" algn="l"/>
              </a:tabLst>
            </a:pPr>
            <a:r>
              <a:rPr lang="en-US" sz="2000" spc="-5" dirty="0">
                <a:latin typeface="Arial"/>
                <a:cs typeface="Arial"/>
              </a:rPr>
              <a:t>Exceptional Disbursement Process Review</a:t>
            </a:r>
          </a:p>
          <a:p>
            <a:pPr indent="-228600">
              <a:lnSpc>
                <a:spcPct val="100000"/>
              </a:lnSpc>
              <a:buChar char="•"/>
              <a:tabLst>
                <a:tab pos="241300" algn="l"/>
              </a:tabLst>
            </a:pPr>
            <a:r>
              <a:rPr lang="en-US" sz="2000" spc="-5" dirty="0">
                <a:latin typeface="Arial"/>
                <a:cs typeface="Arial"/>
              </a:rPr>
              <a:t>2024-2025 Academic Year Award Timeline</a:t>
            </a:r>
          </a:p>
          <a:p>
            <a:pPr indent="-228600">
              <a:lnSpc>
                <a:spcPct val="100000"/>
              </a:lnSpc>
              <a:buChar char="•"/>
              <a:tabLst>
                <a:tab pos="241300" algn="l"/>
              </a:tabLst>
            </a:pPr>
            <a:r>
              <a:rPr lang="en-US" sz="2000" spc="-5" dirty="0">
                <a:latin typeface="Arial"/>
                <a:cs typeface="Arial"/>
              </a:rPr>
              <a:t>Posting Deadlines</a:t>
            </a:r>
          </a:p>
          <a:p>
            <a:pPr lvl="1" indent="-228600">
              <a:buChar char="•"/>
              <a:tabLst>
                <a:tab pos="241300" algn="l"/>
              </a:tabLst>
            </a:pPr>
            <a:r>
              <a:rPr lang="en-US" spc="-5" dirty="0">
                <a:latin typeface="Arial"/>
                <a:cs typeface="Arial"/>
              </a:rPr>
              <a:t>Spring and Summer 2024</a:t>
            </a:r>
          </a:p>
          <a:p>
            <a:pPr lvl="1" indent="-228600">
              <a:buChar char="•"/>
              <a:tabLst>
                <a:tab pos="241300" algn="l"/>
              </a:tabLst>
            </a:pPr>
            <a:r>
              <a:rPr lang="en-US" spc="-5" dirty="0">
                <a:latin typeface="Arial"/>
                <a:cs typeface="Arial"/>
              </a:rPr>
              <a:t>Fall 2024 and Spring 2025</a:t>
            </a:r>
          </a:p>
          <a:p>
            <a:pPr indent="-228600">
              <a:lnSpc>
                <a:spcPct val="100000"/>
              </a:lnSpc>
              <a:buChar char="•"/>
              <a:tabLst>
                <a:tab pos="241300" algn="l"/>
              </a:tabLst>
            </a:pPr>
            <a:r>
              <a:rPr lang="en-US" sz="2000" spc="-5" dirty="0">
                <a:latin typeface="Arial"/>
                <a:cs typeface="Arial"/>
              </a:rPr>
              <a:t>Award Amounts</a:t>
            </a:r>
          </a:p>
          <a:p>
            <a:pPr lvl="1" indent="-228600">
              <a:buChar char="•"/>
              <a:tabLst>
                <a:tab pos="241300" algn="l"/>
              </a:tabLst>
            </a:pPr>
            <a:r>
              <a:rPr lang="en-US" spc="-5" dirty="0">
                <a:latin typeface="Arial"/>
                <a:cs typeface="Arial"/>
              </a:rPr>
              <a:t>Spring and Summer 2024</a:t>
            </a:r>
          </a:p>
          <a:p>
            <a:pPr lvl="1" indent="-228600">
              <a:buChar char="•"/>
              <a:tabLst>
                <a:tab pos="241300" algn="l"/>
              </a:tabLst>
            </a:pPr>
            <a:r>
              <a:rPr lang="en-US" spc="-5" dirty="0">
                <a:latin typeface="Arial"/>
                <a:cs typeface="Arial"/>
              </a:rPr>
              <a:t>Fall 2024 and Spring 2025</a:t>
            </a:r>
          </a:p>
          <a:p>
            <a:pPr indent="-228600">
              <a:lnSpc>
                <a:spcPct val="100000"/>
              </a:lnSpc>
              <a:buChar char="•"/>
              <a:tabLst>
                <a:tab pos="241300" algn="l"/>
              </a:tabLst>
            </a:pPr>
            <a:r>
              <a:rPr lang="en-US" sz="2000" spc="-5" dirty="0">
                <a:latin typeface="Arial"/>
                <a:cs typeface="Arial"/>
              </a:rPr>
              <a:t>Posting Process</a:t>
            </a:r>
          </a:p>
          <a:p>
            <a:pPr lvl="1" indent="-228600">
              <a:buChar char="•"/>
              <a:tabLst>
                <a:tab pos="241300" algn="l"/>
              </a:tabLst>
            </a:pPr>
            <a:r>
              <a:rPr lang="en-US" spc="-5" dirty="0">
                <a:latin typeface="Arial"/>
                <a:cs typeface="Arial"/>
              </a:rPr>
              <a:t>Peoplesoft</a:t>
            </a:r>
          </a:p>
          <a:p>
            <a:pPr lvl="1" indent="-228600">
              <a:buChar char="•"/>
              <a:tabLst>
                <a:tab pos="241300" algn="l"/>
              </a:tabLst>
            </a:pPr>
            <a:r>
              <a:rPr lang="en-US" spc="-5" dirty="0">
                <a:latin typeface="Arial"/>
                <a:cs typeface="Arial"/>
              </a:rPr>
              <a:t>Foundation Workday Supplier Invoice Request</a:t>
            </a:r>
          </a:p>
          <a:p>
            <a:pPr lvl="1" indent="-228600">
              <a:buChar char="•"/>
              <a:tabLst>
                <a:tab pos="241300" algn="l"/>
              </a:tabLst>
            </a:pPr>
            <a:r>
              <a:rPr lang="en-US" spc="-5" dirty="0">
                <a:latin typeface="Arial"/>
                <a:cs typeface="Arial"/>
              </a:rPr>
              <a:t>Information, Attachments, Process</a:t>
            </a:r>
          </a:p>
          <a:p>
            <a:pPr indent="-228600">
              <a:lnSpc>
                <a:spcPct val="100000"/>
              </a:lnSpc>
              <a:buChar char="•"/>
              <a:tabLst>
                <a:tab pos="241300" algn="l"/>
              </a:tabLst>
            </a:pPr>
            <a:r>
              <a:rPr lang="en-US" sz="2000" spc="-5" dirty="0">
                <a:latin typeface="Arial"/>
                <a:cs typeface="Arial"/>
              </a:rPr>
              <a:t>Recipient Process</a:t>
            </a:r>
          </a:p>
          <a:p>
            <a:pPr indent="-228600">
              <a:lnSpc>
                <a:spcPct val="100000"/>
              </a:lnSpc>
              <a:buChar char="•"/>
              <a:tabLst>
                <a:tab pos="241300" algn="l"/>
              </a:tabLst>
            </a:pPr>
            <a:r>
              <a:rPr lang="en-US" sz="2000" spc="-5" dirty="0">
                <a:latin typeface="Arial"/>
                <a:cs typeface="Arial"/>
              </a:rPr>
              <a:t>Follow Up </a:t>
            </a:r>
          </a:p>
          <a:p>
            <a:pPr indent="-228600">
              <a:lnSpc>
                <a:spcPct val="100000"/>
              </a:lnSpc>
              <a:buChar char="•"/>
              <a:tabLst>
                <a:tab pos="241300" algn="l"/>
              </a:tabLst>
            </a:pPr>
            <a:r>
              <a:rPr lang="en-US" sz="2000" spc="-5" dirty="0">
                <a:latin typeface="Arial"/>
                <a:cs typeface="Arial"/>
              </a:rPr>
              <a:t>Common Error Messages </a:t>
            </a:r>
          </a:p>
          <a:p>
            <a:pPr indent="-228600">
              <a:lnSpc>
                <a:spcPct val="100000"/>
              </a:lnSpc>
              <a:buChar char="•"/>
              <a:tabLst>
                <a:tab pos="241300" algn="l"/>
              </a:tabLst>
            </a:pPr>
            <a:r>
              <a:rPr lang="en-US" sz="2000" spc="-5" dirty="0">
                <a:latin typeface="Arial"/>
                <a:cs typeface="Arial"/>
              </a:rPr>
              <a:t>Scholarship Tracking Template</a:t>
            </a:r>
          </a:p>
          <a:p>
            <a:pPr indent="-228600">
              <a:lnSpc>
                <a:spcPct val="100000"/>
              </a:lnSpc>
              <a:buChar char="•"/>
              <a:tabLst>
                <a:tab pos="241300" algn="l"/>
              </a:tabLst>
            </a:pPr>
            <a:r>
              <a:rPr lang="en-US" sz="2000" spc="-5" dirty="0">
                <a:latin typeface="Arial"/>
                <a:cs typeface="Arial"/>
              </a:rPr>
              <a:t>Questions? </a:t>
            </a:r>
          </a:p>
          <a:p>
            <a:pPr lvl="1" indent="-228600">
              <a:buChar char="•"/>
              <a:tabLst>
                <a:tab pos="241300" algn="l"/>
              </a:tabLst>
            </a:pPr>
            <a:endParaRPr lang="en-US" spc="-5"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3BA9A6-D088-4345-9150-255653745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88" y="3578202"/>
            <a:ext cx="11019823" cy="2233643"/>
          </a:xfrm>
          <a:prstGeom prst="rect">
            <a:avLst/>
          </a:prstGeom>
        </p:spPr>
      </p:pic>
      <p:sp>
        <p:nvSpPr>
          <p:cNvPr id="2" name="object 2"/>
          <p:cNvSpPr txBox="1">
            <a:spLocks noGrp="1"/>
          </p:cNvSpPr>
          <p:nvPr>
            <p:ph type="title"/>
          </p:nvPr>
        </p:nvSpPr>
        <p:spPr>
          <a:xfrm>
            <a:off x="234187" y="269215"/>
            <a:ext cx="11729213" cy="475130"/>
          </a:xfrm>
          <a:prstGeom prst="rect">
            <a:avLst/>
          </a:prstGeom>
        </p:spPr>
        <p:txBody>
          <a:bodyPr vert="horz" wrap="square" lIns="0" tIns="13335" rIns="0" bIns="0" rtlCol="0">
            <a:spAutoFit/>
          </a:bodyPr>
          <a:lstStyle/>
          <a:p>
            <a:pPr marL="12700">
              <a:lnSpc>
                <a:spcPct val="100000"/>
              </a:lnSpc>
              <a:spcBef>
                <a:spcPts val="105"/>
              </a:spcBef>
            </a:pPr>
            <a:r>
              <a:rPr lang="en-US" sz="3000" dirty="0"/>
              <a:t>Summary Balance Sheet and Income Statement by</a:t>
            </a:r>
            <a:r>
              <a:rPr lang="en-US" sz="3000" spc="-35" dirty="0"/>
              <a:t> </a:t>
            </a:r>
            <a:r>
              <a:rPr lang="en-US" sz="3000" spc="-15" dirty="0"/>
              <a:t>Gift/Fund (con’t.)</a:t>
            </a:r>
            <a:endParaRPr sz="3000" dirty="0"/>
          </a:p>
        </p:txBody>
      </p:sp>
      <p:sp>
        <p:nvSpPr>
          <p:cNvPr id="3" name="object 3"/>
          <p:cNvSpPr txBox="1"/>
          <p:nvPr/>
        </p:nvSpPr>
        <p:spPr>
          <a:xfrm>
            <a:off x="289282" y="818546"/>
            <a:ext cx="6052820" cy="666208"/>
          </a:xfrm>
          <a:prstGeom prst="rect">
            <a:avLst/>
          </a:prstGeom>
        </p:spPr>
        <p:txBody>
          <a:bodyPr vert="horz" wrap="square" lIns="0" tIns="12065" rIns="0" bIns="0" rtlCol="0">
            <a:spAutoFit/>
          </a:bodyPr>
          <a:lstStyle/>
          <a:p>
            <a:pPr marL="241300" indent="-228600">
              <a:lnSpc>
                <a:spcPct val="100000"/>
              </a:lnSpc>
              <a:spcBef>
                <a:spcPts val="95"/>
              </a:spcBef>
              <a:buChar char="•"/>
              <a:tabLst>
                <a:tab pos="240665" algn="l"/>
                <a:tab pos="241300" algn="l"/>
              </a:tabLst>
            </a:pPr>
            <a:r>
              <a:rPr sz="2200" dirty="0">
                <a:latin typeface="Arial"/>
                <a:cs typeface="Arial"/>
              </a:rPr>
              <a:t>Balance Sheet Details</a:t>
            </a:r>
            <a:endParaRPr lang="en-US" dirty="0">
              <a:latin typeface="Arial"/>
              <a:cs typeface="Arial"/>
            </a:endParaRPr>
          </a:p>
          <a:p>
            <a:pPr marL="698500" lvl="1" indent="-229235">
              <a:lnSpc>
                <a:spcPct val="100000"/>
              </a:lnSpc>
              <a:spcBef>
                <a:spcPts val="270"/>
              </a:spcBef>
              <a:buChar char="•"/>
              <a:tabLst>
                <a:tab pos="698500" algn="l"/>
                <a:tab pos="699135" algn="l"/>
              </a:tabLst>
            </a:pPr>
            <a:r>
              <a:rPr lang="en-US" spc="-5" dirty="0">
                <a:latin typeface="Arial"/>
                <a:cs typeface="Arial"/>
              </a:rPr>
              <a:t>blue text is a link to additional information</a:t>
            </a:r>
          </a:p>
        </p:txBody>
      </p:sp>
      <p:sp>
        <p:nvSpPr>
          <p:cNvPr id="7" name="object 7"/>
          <p:cNvSpPr/>
          <p:nvPr/>
        </p:nvSpPr>
        <p:spPr>
          <a:xfrm>
            <a:off x="6629400" y="4472686"/>
            <a:ext cx="914400" cy="325821"/>
          </a:xfrm>
          <a:custGeom>
            <a:avLst/>
            <a:gdLst/>
            <a:ahLst/>
            <a:cxnLst/>
            <a:rect l="l" t="t" r="r" b="b"/>
            <a:pathLst>
              <a:path w="4593590" h="932814">
                <a:moveTo>
                  <a:pt x="0" y="932688"/>
                </a:moveTo>
                <a:lnTo>
                  <a:pt x="4593336" y="932688"/>
                </a:lnTo>
                <a:lnTo>
                  <a:pt x="4593336" y="0"/>
                </a:lnTo>
                <a:lnTo>
                  <a:pt x="0" y="0"/>
                </a:lnTo>
                <a:lnTo>
                  <a:pt x="0" y="932688"/>
                </a:lnTo>
                <a:close/>
              </a:path>
            </a:pathLst>
          </a:custGeom>
          <a:ln w="38100">
            <a:solidFill>
              <a:srgbClr val="FF0000"/>
            </a:solidFill>
          </a:ln>
        </p:spPr>
        <p:txBody>
          <a:bodyPr wrap="square" lIns="0" tIns="0" rIns="0" bIns="0" rtlCol="0"/>
          <a:lstStyle/>
          <a:p>
            <a:endParaRPr dirty="0"/>
          </a:p>
        </p:txBody>
      </p:sp>
      <p:sp>
        <p:nvSpPr>
          <p:cNvPr id="9" name="object 9"/>
          <p:cNvSpPr/>
          <p:nvPr/>
        </p:nvSpPr>
        <p:spPr>
          <a:xfrm>
            <a:off x="304043" y="1484754"/>
            <a:ext cx="7491497" cy="1353039"/>
          </a:xfrm>
          <a:custGeom>
            <a:avLst/>
            <a:gdLst/>
            <a:ahLst/>
            <a:cxnLst/>
            <a:rect l="l" t="t" r="r" b="b"/>
            <a:pathLst>
              <a:path w="7687309" h="1388745">
                <a:moveTo>
                  <a:pt x="0" y="1388364"/>
                </a:moveTo>
                <a:lnTo>
                  <a:pt x="7687056" y="1388364"/>
                </a:lnTo>
                <a:lnTo>
                  <a:pt x="7687056" y="0"/>
                </a:lnTo>
                <a:lnTo>
                  <a:pt x="0" y="0"/>
                </a:lnTo>
                <a:lnTo>
                  <a:pt x="0" y="1388364"/>
                </a:lnTo>
                <a:close/>
              </a:path>
            </a:pathLst>
          </a:custGeom>
          <a:ln w="9144">
            <a:solidFill>
              <a:srgbClr val="006FC0"/>
            </a:solidFill>
          </a:ln>
        </p:spPr>
        <p:txBody>
          <a:bodyPr wrap="square" lIns="0" tIns="0" rIns="0" bIns="0" rtlCol="0"/>
          <a:lstStyle/>
          <a:p>
            <a:endParaRPr dirty="0"/>
          </a:p>
        </p:txBody>
      </p:sp>
      <p:pic>
        <p:nvPicPr>
          <p:cNvPr id="11" name="Picture 10">
            <a:extLst>
              <a:ext uri="{FF2B5EF4-FFF2-40B4-BE49-F238E27FC236}">
                <a16:creationId xmlns:a16="http://schemas.microsoft.com/office/drawing/2014/main" id="{2073565B-22C6-7443-B400-A2E559915444}"/>
              </a:ext>
            </a:extLst>
          </p:cNvPr>
          <p:cNvPicPr>
            <a:picLocks noChangeAspect="1"/>
          </p:cNvPicPr>
          <p:nvPr/>
        </p:nvPicPr>
        <p:blipFill>
          <a:blip r:embed="rId3"/>
          <a:stretch>
            <a:fillRect/>
          </a:stretch>
        </p:blipFill>
        <p:spPr>
          <a:xfrm>
            <a:off x="327664" y="1484754"/>
            <a:ext cx="7467876" cy="1353039"/>
          </a:xfrm>
          <a:prstGeom prst="rect">
            <a:avLst/>
          </a:prstGeom>
        </p:spPr>
      </p:pic>
      <p:sp>
        <p:nvSpPr>
          <p:cNvPr id="14" name="object 7">
            <a:extLst>
              <a:ext uri="{FF2B5EF4-FFF2-40B4-BE49-F238E27FC236}">
                <a16:creationId xmlns:a16="http://schemas.microsoft.com/office/drawing/2014/main" id="{146AB773-944D-9B43-84FD-A54358CBE9F8}"/>
              </a:ext>
            </a:extLst>
          </p:cNvPr>
          <p:cNvSpPr/>
          <p:nvPr/>
        </p:nvSpPr>
        <p:spPr>
          <a:xfrm>
            <a:off x="6629400" y="5111567"/>
            <a:ext cx="914400" cy="318253"/>
          </a:xfrm>
          <a:custGeom>
            <a:avLst/>
            <a:gdLst/>
            <a:ahLst/>
            <a:cxnLst/>
            <a:rect l="l" t="t" r="r" b="b"/>
            <a:pathLst>
              <a:path w="4593590" h="932814">
                <a:moveTo>
                  <a:pt x="0" y="932688"/>
                </a:moveTo>
                <a:lnTo>
                  <a:pt x="4593336" y="932688"/>
                </a:lnTo>
                <a:lnTo>
                  <a:pt x="4593336" y="0"/>
                </a:lnTo>
                <a:lnTo>
                  <a:pt x="0" y="0"/>
                </a:lnTo>
                <a:lnTo>
                  <a:pt x="0" y="932688"/>
                </a:lnTo>
                <a:close/>
              </a:path>
            </a:pathLst>
          </a:custGeom>
          <a:ln w="38100">
            <a:solidFill>
              <a:srgbClr val="FF0000"/>
            </a:solidFill>
          </a:ln>
        </p:spPr>
        <p:txBody>
          <a:bodyPr wrap="square" lIns="0" tIns="0" rIns="0" bIns="0" rtlCol="0"/>
          <a:lstStyle/>
          <a:p>
            <a:endParaRPr dirty="0"/>
          </a:p>
        </p:txBody>
      </p:sp>
      <p:sp>
        <p:nvSpPr>
          <p:cNvPr id="15" name="TextBox 14">
            <a:extLst>
              <a:ext uri="{FF2B5EF4-FFF2-40B4-BE49-F238E27FC236}">
                <a16:creationId xmlns:a16="http://schemas.microsoft.com/office/drawing/2014/main" id="{93E825EB-1DF0-F74C-838F-9DEACA6A5FF3}"/>
              </a:ext>
            </a:extLst>
          </p:cNvPr>
          <p:cNvSpPr txBox="1"/>
          <p:nvPr/>
        </p:nvSpPr>
        <p:spPr>
          <a:xfrm>
            <a:off x="7819161" y="865920"/>
            <a:ext cx="4225694" cy="2616101"/>
          </a:xfrm>
          <a:prstGeom prst="rect">
            <a:avLst/>
          </a:prstGeom>
          <a:noFill/>
        </p:spPr>
        <p:txBody>
          <a:bodyPr wrap="square" rtlCol="0">
            <a:spAutoFit/>
          </a:bodyPr>
          <a:lstStyle/>
          <a:p>
            <a:r>
              <a:rPr lang="en-US" sz="2000" dirty="0">
                <a:latin typeface="Arial"/>
                <a:cs typeface="Arial"/>
              </a:rPr>
              <a:t>In FD320 column</a:t>
            </a:r>
          </a:p>
          <a:p>
            <a:pPr marL="285750" indent="-285750">
              <a:buFont typeface="Arial" panose="020B0604020202020204" pitchFamily="34" charset="0"/>
              <a:buChar char="•"/>
            </a:pPr>
            <a:r>
              <a:rPr lang="en-US" dirty="0">
                <a:latin typeface="Arial"/>
                <a:cs typeface="Arial"/>
              </a:rPr>
              <a:t>Available cash = current funds in account</a:t>
            </a:r>
          </a:p>
          <a:p>
            <a:pPr marL="285750" indent="-285750">
              <a:buFont typeface="Arial" panose="020B0604020202020204" pitchFamily="34" charset="0"/>
              <a:buChar char="•"/>
            </a:pPr>
            <a:r>
              <a:rPr lang="en-US" dirty="0">
                <a:latin typeface="Arial"/>
                <a:cs typeface="Arial"/>
              </a:rPr>
              <a:t>Does not include pending AP transactions</a:t>
            </a:r>
          </a:p>
          <a:p>
            <a:pPr marL="285750" indent="-285750">
              <a:buFont typeface="Arial" panose="020B0604020202020204" pitchFamily="34" charset="0"/>
              <a:buChar char="•"/>
            </a:pPr>
            <a:r>
              <a:rPr lang="en-US" dirty="0">
                <a:latin typeface="Arial"/>
                <a:cs typeface="Arial"/>
              </a:rPr>
              <a:t>Other investment change = July 1 payout amount</a:t>
            </a:r>
          </a:p>
          <a:p>
            <a:pPr marL="285750" indent="-285750">
              <a:buFont typeface="Arial" panose="020B0604020202020204" pitchFamily="34" charset="0"/>
              <a:buChar char="•"/>
            </a:pPr>
            <a:r>
              <a:rPr lang="en-US" dirty="0">
                <a:latin typeface="Arial"/>
                <a:cs typeface="Arial"/>
              </a:rPr>
              <a:t>Those together = amount available to award</a:t>
            </a:r>
          </a:p>
        </p:txBody>
      </p:sp>
      <p:sp>
        <p:nvSpPr>
          <p:cNvPr id="16" name="object 7">
            <a:extLst>
              <a:ext uri="{FF2B5EF4-FFF2-40B4-BE49-F238E27FC236}">
                <a16:creationId xmlns:a16="http://schemas.microsoft.com/office/drawing/2014/main" id="{70532132-F45B-4B42-807F-89E7AF91866B}"/>
              </a:ext>
            </a:extLst>
          </p:cNvPr>
          <p:cNvSpPr/>
          <p:nvPr/>
        </p:nvSpPr>
        <p:spPr>
          <a:xfrm>
            <a:off x="6629400" y="5429820"/>
            <a:ext cx="914400" cy="318253"/>
          </a:xfrm>
          <a:custGeom>
            <a:avLst/>
            <a:gdLst/>
            <a:ahLst/>
            <a:cxnLst/>
            <a:rect l="l" t="t" r="r" b="b"/>
            <a:pathLst>
              <a:path w="4593590" h="932814">
                <a:moveTo>
                  <a:pt x="0" y="932688"/>
                </a:moveTo>
                <a:lnTo>
                  <a:pt x="4593336" y="932688"/>
                </a:lnTo>
                <a:lnTo>
                  <a:pt x="4593336" y="0"/>
                </a:lnTo>
                <a:lnTo>
                  <a:pt x="0" y="0"/>
                </a:lnTo>
                <a:lnTo>
                  <a:pt x="0" y="932688"/>
                </a:lnTo>
                <a:close/>
              </a:path>
            </a:pathLst>
          </a:custGeom>
          <a:ln w="38100">
            <a:solidFill>
              <a:srgbClr val="FF0000"/>
            </a:solidFill>
          </a:ln>
        </p:spPr>
        <p:txBody>
          <a:bodyPr wrap="square" lIns="0" tIns="0" rIns="0" bIns="0" rtlCol="0"/>
          <a:lstStyle/>
          <a:p>
            <a:endParaRPr dirty="0"/>
          </a:p>
        </p:txBody>
      </p:sp>
      <p:sp>
        <p:nvSpPr>
          <p:cNvPr id="18" name="object 9">
            <a:extLst>
              <a:ext uri="{FF2B5EF4-FFF2-40B4-BE49-F238E27FC236}">
                <a16:creationId xmlns:a16="http://schemas.microsoft.com/office/drawing/2014/main" id="{63C9B036-B390-4848-A348-61F330488E91}"/>
              </a:ext>
            </a:extLst>
          </p:cNvPr>
          <p:cNvSpPr/>
          <p:nvPr/>
        </p:nvSpPr>
        <p:spPr>
          <a:xfrm>
            <a:off x="404511" y="3603596"/>
            <a:ext cx="11125200" cy="2398958"/>
          </a:xfrm>
          <a:custGeom>
            <a:avLst/>
            <a:gdLst/>
            <a:ahLst/>
            <a:cxnLst/>
            <a:rect l="l" t="t" r="r" b="b"/>
            <a:pathLst>
              <a:path w="7687309" h="1388745">
                <a:moveTo>
                  <a:pt x="0" y="1388364"/>
                </a:moveTo>
                <a:lnTo>
                  <a:pt x="7687056" y="1388364"/>
                </a:lnTo>
                <a:lnTo>
                  <a:pt x="7687056" y="0"/>
                </a:lnTo>
                <a:lnTo>
                  <a:pt x="0" y="0"/>
                </a:lnTo>
                <a:lnTo>
                  <a:pt x="0" y="1388364"/>
                </a:lnTo>
                <a:close/>
              </a:path>
            </a:pathLst>
          </a:custGeom>
          <a:ln w="9144">
            <a:solidFill>
              <a:srgbClr val="006FC0"/>
            </a:solidFill>
          </a:ln>
        </p:spPr>
        <p:txBody>
          <a:bodyPr wrap="square" lIns="0" tIns="0" rIns="0" bIns="0" rtlCol="0"/>
          <a:lstStyle/>
          <a:p>
            <a:endParaRPr dirty="0"/>
          </a:p>
        </p:txBody>
      </p:sp>
      <p:sp>
        <p:nvSpPr>
          <p:cNvPr id="4" name="TextBox 3">
            <a:extLst>
              <a:ext uri="{FF2B5EF4-FFF2-40B4-BE49-F238E27FC236}">
                <a16:creationId xmlns:a16="http://schemas.microsoft.com/office/drawing/2014/main" id="{62519AC5-DAC0-E642-9935-FC88126217F9}"/>
              </a:ext>
            </a:extLst>
          </p:cNvPr>
          <p:cNvSpPr txBox="1"/>
          <p:nvPr/>
        </p:nvSpPr>
        <p:spPr>
          <a:xfrm>
            <a:off x="234187" y="2943960"/>
            <a:ext cx="639521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Report can be exported to Excel or saved in PDF format using the Icons to the far right in the header.</a:t>
            </a:r>
            <a:endParaRPr lang="en-US" dirty="0"/>
          </a:p>
        </p:txBody>
      </p:sp>
      <p:sp>
        <p:nvSpPr>
          <p:cNvPr id="17" name="Rectangle 16">
            <a:extLst>
              <a:ext uri="{FF2B5EF4-FFF2-40B4-BE49-F238E27FC236}">
                <a16:creationId xmlns:a16="http://schemas.microsoft.com/office/drawing/2014/main" id="{B071AA73-4493-7C40-829D-1C7AB37D102F}"/>
              </a:ext>
            </a:extLst>
          </p:cNvPr>
          <p:cNvSpPr/>
          <p:nvPr/>
        </p:nvSpPr>
        <p:spPr>
          <a:xfrm>
            <a:off x="6556614" y="2867461"/>
            <a:ext cx="1262547" cy="710741"/>
          </a:xfrm>
          <a:prstGeom prst="rect">
            <a:avLst/>
          </a:prstGeom>
          <a:noFill/>
          <a:ln w="28575">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Graphical user interface, application, Teams&#10;&#10;Description automatically generated">
            <a:extLst>
              <a:ext uri="{FF2B5EF4-FFF2-40B4-BE49-F238E27FC236}">
                <a16:creationId xmlns:a16="http://schemas.microsoft.com/office/drawing/2014/main" id="{0EFEC597-F8DC-C748-8676-B472EE2D79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6614" y="2874175"/>
            <a:ext cx="1238926" cy="704027"/>
          </a:xfrm>
          <a:prstGeom prst="rect">
            <a:avLst/>
          </a:prstGeom>
        </p:spPr>
      </p:pic>
    </p:spTree>
    <p:extLst>
      <p:ext uri="{BB962C8B-B14F-4D97-AF65-F5344CB8AC3E}">
        <p14:creationId xmlns:p14="http://schemas.microsoft.com/office/powerpoint/2010/main" val="3921327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9740-055A-7042-9F92-A28AF9FC9437}"/>
              </a:ext>
            </a:extLst>
          </p:cNvPr>
          <p:cNvSpPr>
            <a:spLocks noGrp="1"/>
          </p:cNvSpPr>
          <p:nvPr>
            <p:ph type="title"/>
          </p:nvPr>
        </p:nvSpPr>
        <p:spPr>
          <a:xfrm>
            <a:off x="202184" y="121158"/>
            <a:ext cx="7875016" cy="553998"/>
          </a:xfrm>
        </p:spPr>
        <p:txBody>
          <a:bodyPr/>
          <a:lstStyle/>
          <a:p>
            <a:r>
              <a:rPr lang="en-US" dirty="0"/>
              <a:t>Scholarship Posting Process</a:t>
            </a:r>
          </a:p>
        </p:txBody>
      </p:sp>
      <p:sp>
        <p:nvSpPr>
          <p:cNvPr id="3" name="Text Placeholder 2">
            <a:extLst>
              <a:ext uri="{FF2B5EF4-FFF2-40B4-BE49-F238E27FC236}">
                <a16:creationId xmlns:a16="http://schemas.microsoft.com/office/drawing/2014/main" id="{2DFE0FCB-114E-274E-BD32-E79FCE6F53C4}"/>
              </a:ext>
            </a:extLst>
          </p:cNvPr>
          <p:cNvSpPr>
            <a:spLocks noGrp="1"/>
          </p:cNvSpPr>
          <p:nvPr>
            <p:ph type="body" idx="1"/>
          </p:nvPr>
        </p:nvSpPr>
        <p:spPr>
          <a:xfrm>
            <a:off x="152400" y="677650"/>
            <a:ext cx="11498174" cy="6032421"/>
          </a:xfrm>
        </p:spPr>
        <p:txBody>
          <a:bodyPr/>
          <a:lstStyle/>
          <a:p>
            <a:pPr lvl="0"/>
            <a:r>
              <a:rPr lang="en-US" sz="2200" dirty="0">
                <a:latin typeface="Arial" panose="020B0604020202020204" pitchFamily="34" charset="0"/>
                <a:ea typeface="Calibri" panose="020F0502020204030204" pitchFamily="34" charset="0"/>
                <a:cs typeface="Arial" panose="020B0604020202020204" pitchFamily="34" charset="0"/>
              </a:rPr>
              <a:t>For awards to be approved, the following two items </a:t>
            </a:r>
            <a:r>
              <a:rPr lang="en-US" sz="2200" u="sng" dirty="0">
                <a:latin typeface="Arial" panose="020B0604020202020204" pitchFamily="34" charset="0"/>
                <a:ea typeface="Calibri" panose="020F0502020204030204" pitchFamily="34" charset="0"/>
                <a:cs typeface="Arial" panose="020B0604020202020204" pitchFamily="34" charset="0"/>
              </a:rPr>
              <a:t>must be completed</a:t>
            </a:r>
            <a:r>
              <a:rPr lang="en-US" sz="2200" dirty="0">
                <a:latin typeface="Arial" panose="020B0604020202020204" pitchFamily="34" charset="0"/>
                <a:ea typeface="Calibri" panose="020F0502020204030204" pitchFamily="34" charset="0"/>
                <a:cs typeface="Arial" panose="020B0604020202020204" pitchFamily="34" charset="0"/>
              </a:rPr>
              <a:t>. </a:t>
            </a:r>
          </a:p>
          <a:p>
            <a:pPr lvl="0"/>
            <a:r>
              <a:rPr lang="en-US" sz="2200" b="1" dirty="0">
                <a:latin typeface="Arial" panose="020B0604020202020204" pitchFamily="34" charset="0"/>
                <a:ea typeface="Calibri" panose="020F0502020204030204" pitchFamily="34" charset="0"/>
                <a:cs typeface="Arial" panose="020B0604020202020204" pitchFamily="34" charset="0"/>
              </a:rPr>
              <a:t>No awards will be reviewed or approved without them</a:t>
            </a:r>
            <a:r>
              <a:rPr lang="en-US" sz="2200" dirty="0">
                <a:latin typeface="Arial" panose="020B0604020202020204" pitchFamily="34" charset="0"/>
                <a:ea typeface="Calibri" panose="020F0502020204030204" pitchFamily="34" charset="0"/>
                <a:cs typeface="Arial" panose="020B0604020202020204" pitchFamily="34" charset="0"/>
              </a:rPr>
              <a:t>.</a:t>
            </a:r>
            <a:r>
              <a:rPr lang="en-US" sz="2200" b="1" i="1" dirty="0"/>
              <a:t> </a:t>
            </a:r>
          </a:p>
          <a:p>
            <a:pPr lvl="0"/>
            <a:endParaRPr lang="en-US" sz="900" b="1" i="1" dirty="0"/>
          </a:p>
          <a:p>
            <a:pPr marL="342900" lvl="0" indent="-342900">
              <a:buFont typeface="+mj-lt"/>
              <a:buAutoNum type="arabicPeriod"/>
            </a:pPr>
            <a:r>
              <a:rPr lang="en-US" sz="1800" b="1" i="1" dirty="0">
                <a:latin typeface="Arial" panose="020B0604020202020204" pitchFamily="34" charset="0"/>
                <a:cs typeface="Arial" panose="020B0604020202020204" pitchFamily="34" charset="0"/>
              </a:rPr>
              <a:t>Post PeopleSoft</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award</a:t>
            </a:r>
            <a:r>
              <a:rPr lang="en-US" sz="18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includes student name, ASU ID, dollar amount for each term. Complete the ‘IFAS Account’ field with: ASU Foundation Workday Gift account number or ASU Workday Program/Grant/Gift account number.</a:t>
            </a:r>
          </a:p>
          <a:p>
            <a:pPr marL="342900" lvl="0" indent="-342900">
              <a:buFont typeface="+mj-lt"/>
              <a:buAutoNum type="arabicPeriod"/>
            </a:pPr>
            <a:r>
              <a:rPr lang="en-US" sz="1800" b="1" i="1" dirty="0">
                <a:latin typeface="Arial" panose="020B0604020202020204" pitchFamily="34" charset="0"/>
                <a:cs typeface="Arial" panose="020B0604020202020204" pitchFamily="34" charset="0"/>
              </a:rPr>
              <a:t>Submit Funding Transfer Requests:</a:t>
            </a:r>
            <a:endParaRPr lang="en-US" sz="1600" b="1" i="1" dirty="0">
              <a:latin typeface="Arial" panose="020B0604020202020204" pitchFamily="34" charset="0"/>
              <a:cs typeface="Arial" panose="020B0604020202020204" pitchFamily="34" charset="0"/>
            </a:endParaRPr>
          </a:p>
          <a:p>
            <a:pPr marL="800100" lvl="1" indent="-342900">
              <a:buFont typeface="+mj-lt"/>
              <a:buAutoNum type="alphaUcPeriod"/>
            </a:pPr>
            <a:r>
              <a:rPr lang="en-US" sz="1600" dirty="0">
                <a:latin typeface="Arial" panose="020B0604020202020204" pitchFamily="34" charset="0"/>
                <a:cs typeface="Arial" panose="020B0604020202020204" pitchFamily="34" charset="0"/>
              </a:rPr>
              <a:t>For ASU Foundation account funds, process a Supplier Invoice Request to the ASU Scholarship Office. </a:t>
            </a:r>
          </a:p>
          <a:p>
            <a:pPr marL="1257300" lvl="2"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All memo fields must have GF followed by 12-digit scholarship item type. This means the memo field in the header and service line(s). </a:t>
            </a:r>
          </a:p>
          <a:p>
            <a:pPr marL="1257300" lvl="2"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Email to Rebecca Magaña, as a separate PDF per scholarship (include unit name in subject):</a:t>
            </a:r>
          </a:p>
          <a:p>
            <a:pPr marL="1771650" lvl="3" indent="-400050">
              <a:buFont typeface="+mj-lt"/>
              <a:buAutoNum type="romanLcPeriod"/>
            </a:pPr>
            <a:r>
              <a:rPr lang="en-US" sz="1600" dirty="0">
                <a:latin typeface="Arial" panose="020B0604020202020204" pitchFamily="34" charset="0"/>
                <a:cs typeface="Arial" panose="020B0604020202020204" pitchFamily="34" charset="0"/>
              </a:rPr>
              <a:t>Name the PDF as: SIR#_unit_scholarship name, i.e., SIR-005672_SCETL_Cook Undergrad</a:t>
            </a:r>
          </a:p>
          <a:p>
            <a:pPr marL="1771650" lvl="3" indent="-400050">
              <a:buFont typeface="+mj-lt"/>
              <a:buAutoNum type="romanLcPeriod"/>
            </a:pPr>
            <a:r>
              <a:rPr lang="en-US" sz="1600" dirty="0">
                <a:latin typeface="Arial" panose="020B0604020202020204" pitchFamily="34" charset="0"/>
                <a:cs typeface="Arial" panose="020B0604020202020204" pitchFamily="34" charset="0"/>
              </a:rPr>
              <a:t>A PDF of the Workday Scholarship Disbursement SIR document</a:t>
            </a:r>
          </a:p>
          <a:p>
            <a:pPr marL="1771650" lvl="3" indent="-400050">
              <a:buFont typeface="+mj-lt"/>
              <a:buAutoNum type="romanLcPeriod"/>
            </a:pPr>
            <a:r>
              <a:rPr lang="en-US" sz="1600" dirty="0">
                <a:latin typeface="Arial" panose="020B0604020202020204" pitchFamily="34" charset="0"/>
                <a:cs typeface="Arial" panose="020B0604020202020204" pitchFamily="34" charset="0"/>
              </a:rPr>
              <a:t>A PDF of the Summary Balance Sheet and Income Statement report (only if requesting endowment payout funds Fall 2024/Spring 2025)</a:t>
            </a:r>
          </a:p>
          <a:p>
            <a:pPr marL="1771650" lvl="3" indent="-400050">
              <a:buFont typeface="+mj-lt"/>
              <a:buAutoNum type="romanLcPeriod"/>
            </a:pPr>
            <a:r>
              <a:rPr lang="en-US" sz="1600" dirty="0">
                <a:latin typeface="Arial" panose="020B0604020202020204" pitchFamily="34" charset="0"/>
                <a:cs typeface="Arial" panose="020B0604020202020204" pitchFamily="34" charset="0"/>
              </a:rPr>
              <a:t>A PDF of the Gift Inquiry report </a:t>
            </a:r>
          </a:p>
          <a:p>
            <a:pPr marL="1771650" lvl="3" indent="-400050">
              <a:buFont typeface="+mj-lt"/>
              <a:buAutoNum type="romanLcPeriod"/>
            </a:pPr>
            <a:r>
              <a:rPr lang="en-US" sz="1600" dirty="0">
                <a:latin typeface="Arial" panose="020B0604020202020204" pitchFamily="34" charset="0"/>
                <a:cs typeface="Arial" panose="020B0604020202020204" pitchFamily="34" charset="0"/>
              </a:rPr>
              <a:t>A PDF of the scholarship item type balance report if using remaining funds</a:t>
            </a:r>
          </a:p>
          <a:p>
            <a:r>
              <a:rPr lang="en-US" sz="1600" dirty="0">
                <a:latin typeface="Arial" panose="020B0604020202020204" pitchFamily="34" charset="0"/>
                <a:cs typeface="Arial" panose="020B0604020202020204" pitchFamily="34" charset="0"/>
              </a:rPr>
              <a:t>	These should be combined into </a:t>
            </a:r>
            <a:r>
              <a:rPr lang="en-US" sz="1600" b="1" dirty="0">
                <a:latin typeface="Arial" panose="020B0604020202020204" pitchFamily="34" charset="0"/>
                <a:cs typeface="Arial" panose="020B0604020202020204" pitchFamily="34" charset="0"/>
              </a:rPr>
              <a:t>one</a:t>
            </a:r>
            <a:r>
              <a:rPr lang="en-US" sz="1600" dirty="0">
                <a:latin typeface="Arial" panose="020B0604020202020204" pitchFamily="34" charset="0"/>
                <a:cs typeface="Arial" panose="020B0604020202020204" pitchFamily="34" charset="0"/>
              </a:rPr>
              <a:t> pdf per SIR in the above order. You do not need to send a separate email for 	each SIR. You can process and send all at once. </a:t>
            </a:r>
          </a:p>
          <a:p>
            <a:pPr marL="1200150"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If Summary Balance sheet shows a payout, transfers </a:t>
            </a:r>
            <a:r>
              <a:rPr lang="en-US" sz="1600" i="1" dirty="0">
                <a:latin typeface="Arial" panose="020B0604020202020204" pitchFamily="34" charset="0"/>
                <a:cs typeface="Arial" panose="020B0604020202020204" pitchFamily="34" charset="0"/>
              </a:rPr>
              <a:t>can</a:t>
            </a:r>
            <a:r>
              <a:rPr lang="en-US" sz="1600" dirty="0">
                <a:latin typeface="Arial" panose="020B0604020202020204" pitchFamily="34" charset="0"/>
                <a:cs typeface="Arial" panose="020B0604020202020204" pitchFamily="34" charset="0"/>
              </a:rPr>
              <a:t> be requested for Fall 2024/Spring 2025 awards. </a:t>
            </a:r>
          </a:p>
          <a:p>
            <a:pPr marL="1200150"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For ASU Endowment accounts (FD340), NO Workday transfer SIR is needed but you must provide a pdf of the Summary Balance Sheet/Income Statement to verify amount availability (ASU completes transfer). </a:t>
            </a:r>
          </a:p>
          <a:p>
            <a:pPr lvl="1"/>
            <a:r>
              <a:rPr lang="en-US" sz="1600" dirty="0">
                <a:latin typeface="Arial" panose="020B0604020202020204" pitchFamily="34" charset="0"/>
                <a:cs typeface="Arial" panose="020B0604020202020204" pitchFamily="34" charset="0"/>
              </a:rPr>
              <a:t>B.	For funds from your department's ASU Workday CC/Program:</a:t>
            </a:r>
          </a:p>
          <a:p>
            <a:pPr marL="1200150" lvl="2"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Email </a:t>
            </a:r>
            <a:r>
              <a:rPr lang="en-US" sz="1600" u="sng" dirty="0">
                <a:latin typeface="Arial" panose="020B0604020202020204" pitchFamily="34" charset="0"/>
                <a:cs typeface="Arial" panose="020B0604020202020204" pitchFamily="34" charset="0"/>
                <a:hlinkClick r:id="rId2"/>
              </a:rPr>
              <a:t>ScholarshipTransferRequest@exchange.asu.edu</a:t>
            </a:r>
            <a:r>
              <a:rPr lang="en-US" sz="1600" dirty="0">
                <a:latin typeface="Arial" panose="020B0604020202020204" pitchFamily="34" charset="0"/>
                <a:cs typeface="Arial" panose="020B0604020202020204" pitchFamily="34" charset="0"/>
              </a:rPr>
              <a:t> with your ASU Workday </a:t>
            </a:r>
            <a:r>
              <a:rPr lang="en-US" sz="1600" u="sng" dirty="0">
                <a:latin typeface="Arial" panose="020B0604020202020204" pitchFamily="34" charset="0"/>
                <a:cs typeface="Arial" panose="020B0604020202020204" pitchFamily="34" charset="0"/>
              </a:rPr>
              <a:t>Cost Center</a:t>
            </a: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and</a:t>
            </a:r>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rPr>
              <a:t>Program/Gift</a:t>
            </a:r>
            <a:r>
              <a:rPr lang="en-US" sz="1600" dirty="0">
                <a:latin typeface="Arial" panose="020B0604020202020204" pitchFamily="34" charset="0"/>
                <a:cs typeface="Arial" panose="020B0604020202020204" pitchFamily="34" charset="0"/>
              </a:rPr>
              <a:t> to request a transfer of funds to the appropriate Item Type. Copy Rebecca Magaña on this email.</a:t>
            </a:r>
          </a:p>
        </p:txBody>
      </p:sp>
    </p:spTree>
    <p:extLst>
      <p:ext uri="{BB962C8B-B14F-4D97-AF65-F5344CB8AC3E}">
        <p14:creationId xmlns:p14="http://schemas.microsoft.com/office/powerpoint/2010/main" val="664330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D1E1-4EEE-0C45-ACDE-430DA6ECF6C1}"/>
              </a:ext>
            </a:extLst>
          </p:cNvPr>
          <p:cNvSpPr>
            <a:spLocks noGrp="1"/>
          </p:cNvSpPr>
          <p:nvPr>
            <p:ph type="title"/>
          </p:nvPr>
        </p:nvSpPr>
        <p:spPr/>
        <p:txBody>
          <a:bodyPr/>
          <a:lstStyle/>
          <a:p>
            <a:r>
              <a:rPr lang="en-US" dirty="0"/>
              <a:t>Enter Award in PeopleSoft</a:t>
            </a:r>
          </a:p>
        </p:txBody>
      </p:sp>
      <p:sp>
        <p:nvSpPr>
          <p:cNvPr id="3" name="Text Placeholder 2">
            <a:extLst>
              <a:ext uri="{FF2B5EF4-FFF2-40B4-BE49-F238E27FC236}">
                <a16:creationId xmlns:a16="http://schemas.microsoft.com/office/drawing/2014/main" id="{B74E4C33-76BB-4045-9044-39E2C02E8496}"/>
              </a:ext>
            </a:extLst>
          </p:cNvPr>
          <p:cNvSpPr>
            <a:spLocks noGrp="1"/>
          </p:cNvSpPr>
          <p:nvPr>
            <p:ph type="body" idx="1"/>
          </p:nvPr>
        </p:nvSpPr>
        <p:spPr>
          <a:xfrm>
            <a:off x="218133" y="832026"/>
            <a:ext cx="11650574" cy="738664"/>
          </a:xfrm>
        </p:spPr>
        <p:txBody>
          <a:bodyPr/>
          <a:lstStyle/>
          <a:p>
            <a:r>
              <a:rPr lang="en-US" dirty="0"/>
              <a:t>Main Menu &gt; ASU Customizations &gt; ASU Financial Aid &gt; Scholarships &gt; Distributed Scholarships &gt; Enter Scholarship Awards</a:t>
            </a:r>
          </a:p>
        </p:txBody>
      </p:sp>
      <p:pic>
        <p:nvPicPr>
          <p:cNvPr id="7" name="Picture 6">
            <a:extLst>
              <a:ext uri="{FF2B5EF4-FFF2-40B4-BE49-F238E27FC236}">
                <a16:creationId xmlns:a16="http://schemas.microsoft.com/office/drawing/2014/main" id="{26B334C0-230A-5C4D-98F1-E103AFE66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76999"/>
            <a:ext cx="6067114" cy="4962874"/>
          </a:xfrm>
          <a:prstGeom prst="rect">
            <a:avLst/>
          </a:prstGeom>
        </p:spPr>
      </p:pic>
      <p:sp>
        <p:nvSpPr>
          <p:cNvPr id="4" name="TextBox 3">
            <a:extLst>
              <a:ext uri="{FF2B5EF4-FFF2-40B4-BE49-F238E27FC236}">
                <a16:creationId xmlns:a16="http://schemas.microsoft.com/office/drawing/2014/main" id="{B14FB942-A947-3F4D-80EF-DE61C9CA7D1E}"/>
              </a:ext>
            </a:extLst>
          </p:cNvPr>
          <p:cNvSpPr txBox="1"/>
          <p:nvPr/>
        </p:nvSpPr>
        <p:spPr>
          <a:xfrm>
            <a:off x="7372981" y="1981200"/>
            <a:ext cx="4133219" cy="3139321"/>
          </a:xfrm>
          <a:prstGeom prst="rect">
            <a:avLst/>
          </a:prstGeom>
          <a:noFill/>
        </p:spPr>
        <p:txBody>
          <a:bodyPr wrap="square" rtlCol="0">
            <a:spAutoFit/>
          </a:bodyPr>
          <a:lstStyle/>
          <a:p>
            <a:r>
              <a:rPr lang="en-US" dirty="0"/>
              <a:t>Enter any values in the fields to narrow the search criteria. Leaving all fields blank will return all item types that the user has authorization to access.  </a:t>
            </a:r>
          </a:p>
          <a:p>
            <a:endParaRPr lang="en-US" dirty="0"/>
          </a:p>
          <a:p>
            <a:r>
              <a:rPr lang="en-US" dirty="0"/>
              <a:t>Be sure to include the appropriate Aid Year (ex: 2025 for the 2024-25 academic year). </a:t>
            </a:r>
          </a:p>
          <a:p>
            <a:endParaRPr lang="en-US" dirty="0"/>
          </a:p>
          <a:p>
            <a:r>
              <a:rPr lang="en-US" dirty="0"/>
              <a:t>Click ​“Search,”​ and select one of the item types from the search results</a:t>
            </a:r>
          </a:p>
        </p:txBody>
      </p:sp>
    </p:spTree>
    <p:extLst>
      <p:ext uri="{BB962C8B-B14F-4D97-AF65-F5344CB8AC3E}">
        <p14:creationId xmlns:p14="http://schemas.microsoft.com/office/powerpoint/2010/main" val="3733808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972C08-4827-7540-BE06-9AC1162E1358}"/>
              </a:ext>
            </a:extLst>
          </p:cNvPr>
          <p:cNvPicPr>
            <a:picLocks noChangeAspect="1"/>
          </p:cNvPicPr>
          <p:nvPr/>
        </p:nvPicPr>
        <p:blipFill rotWithShape="1">
          <a:blip r:embed="rId2">
            <a:extLst>
              <a:ext uri="{28A0092B-C50C-407E-A947-70E740481C1C}">
                <a14:useLocalDpi xmlns:a14="http://schemas.microsoft.com/office/drawing/2010/main" val="0"/>
              </a:ext>
            </a:extLst>
          </a:blip>
          <a:srcRect r="5298" b="26667"/>
          <a:stretch/>
        </p:blipFill>
        <p:spPr>
          <a:xfrm>
            <a:off x="496186" y="1048434"/>
            <a:ext cx="10896600" cy="2514600"/>
          </a:xfrm>
          <a:prstGeom prst="rect">
            <a:avLst/>
          </a:prstGeom>
        </p:spPr>
      </p:pic>
      <p:pic>
        <p:nvPicPr>
          <p:cNvPr id="7" name="Picture 6">
            <a:extLst>
              <a:ext uri="{FF2B5EF4-FFF2-40B4-BE49-F238E27FC236}">
                <a16:creationId xmlns:a16="http://schemas.microsoft.com/office/drawing/2014/main" id="{A9F7A8F7-1E3D-8942-A1E5-7613DDBDF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04" y="3886200"/>
            <a:ext cx="10866439" cy="2843784"/>
          </a:xfrm>
          <a:prstGeom prst="rect">
            <a:avLst/>
          </a:prstGeom>
        </p:spPr>
      </p:pic>
      <p:sp>
        <p:nvSpPr>
          <p:cNvPr id="2" name="TextBox 1">
            <a:extLst>
              <a:ext uri="{FF2B5EF4-FFF2-40B4-BE49-F238E27FC236}">
                <a16:creationId xmlns:a16="http://schemas.microsoft.com/office/drawing/2014/main" id="{3AC660B2-D1BC-F54A-AB79-438EDA47B86C}"/>
              </a:ext>
            </a:extLst>
          </p:cNvPr>
          <p:cNvSpPr txBox="1"/>
          <p:nvPr/>
        </p:nvSpPr>
        <p:spPr>
          <a:xfrm>
            <a:off x="533400" y="202594"/>
            <a:ext cx="10654007" cy="1200329"/>
          </a:xfrm>
          <a:prstGeom prst="rect">
            <a:avLst/>
          </a:prstGeom>
          <a:noFill/>
        </p:spPr>
        <p:txBody>
          <a:bodyPr wrap="none" rtlCol="0">
            <a:spAutoFit/>
          </a:bodyPr>
          <a:lstStyle/>
          <a:p>
            <a:r>
              <a:rPr lang="en-US" dirty="0"/>
              <a:t>From the Enter Scholarship Awards screen, you can view information about the scholarship item type, such as</a:t>
            </a:r>
          </a:p>
          <a:p>
            <a:r>
              <a:rPr lang="en-US" dirty="0"/>
              <a:t>the offered, posted, and paid scholarship amounts for the year. “Count” gives the total number of students with</a:t>
            </a:r>
          </a:p>
          <a:p>
            <a:r>
              <a:rPr lang="en-US" dirty="0"/>
              <a:t>awards offered and posted. The approvals totals sections gives the amount approved and pending approval.</a:t>
            </a:r>
          </a:p>
          <a:p>
            <a:endParaRPr lang="en-US" dirty="0"/>
          </a:p>
        </p:txBody>
      </p:sp>
      <p:sp>
        <p:nvSpPr>
          <p:cNvPr id="3" name="TextBox 2">
            <a:extLst>
              <a:ext uri="{FF2B5EF4-FFF2-40B4-BE49-F238E27FC236}">
                <a16:creationId xmlns:a16="http://schemas.microsoft.com/office/drawing/2014/main" id="{2819819D-4801-9940-B2A1-E18D5F5B90F7}"/>
              </a:ext>
            </a:extLst>
          </p:cNvPr>
          <p:cNvSpPr txBox="1"/>
          <p:nvPr/>
        </p:nvSpPr>
        <p:spPr>
          <a:xfrm>
            <a:off x="790393" y="3413212"/>
            <a:ext cx="10258607" cy="646331"/>
          </a:xfrm>
          <a:prstGeom prst="rect">
            <a:avLst/>
          </a:prstGeom>
          <a:noFill/>
        </p:spPr>
        <p:txBody>
          <a:bodyPr wrap="square" rtlCol="0">
            <a:spAutoFit/>
          </a:bodyPr>
          <a:lstStyle/>
          <a:p>
            <a:r>
              <a:rPr lang="en-US" dirty="0"/>
              <a:t>*Please note, item type balances may be populated in PeopleSoft, but are not always correct. Verify balances using the ASU Workday scholarship item type report for this information. </a:t>
            </a:r>
          </a:p>
        </p:txBody>
      </p:sp>
      <p:sp>
        <p:nvSpPr>
          <p:cNvPr id="8" name="object 7">
            <a:extLst>
              <a:ext uri="{FF2B5EF4-FFF2-40B4-BE49-F238E27FC236}">
                <a16:creationId xmlns:a16="http://schemas.microsoft.com/office/drawing/2014/main" id="{34D034FC-E0E2-F64D-AA23-8EDC2093ADE1}"/>
              </a:ext>
            </a:extLst>
          </p:cNvPr>
          <p:cNvSpPr/>
          <p:nvPr/>
        </p:nvSpPr>
        <p:spPr>
          <a:xfrm>
            <a:off x="3276600" y="5646655"/>
            <a:ext cx="1066800" cy="830345"/>
          </a:xfrm>
          <a:custGeom>
            <a:avLst/>
            <a:gdLst/>
            <a:ahLst/>
            <a:cxnLst/>
            <a:rect l="l" t="t" r="r" b="b"/>
            <a:pathLst>
              <a:path w="4593590" h="932814">
                <a:moveTo>
                  <a:pt x="0" y="932688"/>
                </a:moveTo>
                <a:lnTo>
                  <a:pt x="4593336" y="932688"/>
                </a:lnTo>
                <a:lnTo>
                  <a:pt x="4593336" y="0"/>
                </a:lnTo>
                <a:lnTo>
                  <a:pt x="0" y="0"/>
                </a:lnTo>
                <a:lnTo>
                  <a:pt x="0" y="932688"/>
                </a:lnTo>
                <a:close/>
              </a:path>
            </a:pathLst>
          </a:custGeom>
          <a:ln w="38100">
            <a:solidFill>
              <a:srgbClr val="FF0000"/>
            </a:solidFill>
          </a:ln>
        </p:spPr>
        <p:txBody>
          <a:bodyPr wrap="square" lIns="0" tIns="0" rIns="0" bIns="0" rtlCol="0"/>
          <a:lstStyle/>
          <a:p>
            <a:endParaRPr dirty="0"/>
          </a:p>
        </p:txBody>
      </p:sp>
    </p:spTree>
    <p:extLst>
      <p:ext uri="{BB962C8B-B14F-4D97-AF65-F5344CB8AC3E}">
        <p14:creationId xmlns:p14="http://schemas.microsoft.com/office/powerpoint/2010/main" val="2028842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D8AF-0DF1-2B4B-BAAF-C55D91F699DE}"/>
              </a:ext>
            </a:extLst>
          </p:cNvPr>
          <p:cNvSpPr>
            <a:spLocks noGrp="1"/>
          </p:cNvSpPr>
          <p:nvPr>
            <p:ph type="title"/>
          </p:nvPr>
        </p:nvSpPr>
        <p:spPr/>
        <p:txBody>
          <a:bodyPr/>
          <a:lstStyle/>
          <a:p>
            <a:r>
              <a:rPr lang="en-US" dirty="0"/>
              <a:t>Supplier Invoice Requests</a:t>
            </a:r>
          </a:p>
        </p:txBody>
      </p:sp>
      <p:sp>
        <p:nvSpPr>
          <p:cNvPr id="3" name="Text Placeholder 2">
            <a:extLst>
              <a:ext uri="{FF2B5EF4-FFF2-40B4-BE49-F238E27FC236}">
                <a16:creationId xmlns:a16="http://schemas.microsoft.com/office/drawing/2014/main" id="{C2594212-B0B8-E44C-B4D4-F53615E40564}"/>
              </a:ext>
            </a:extLst>
          </p:cNvPr>
          <p:cNvSpPr>
            <a:spLocks noGrp="1"/>
          </p:cNvSpPr>
          <p:nvPr>
            <p:ph type="body" idx="1"/>
          </p:nvPr>
        </p:nvSpPr>
        <p:spPr>
          <a:xfrm>
            <a:off x="355219" y="695198"/>
            <a:ext cx="10972800" cy="5416868"/>
          </a:xfrm>
        </p:spPr>
        <p:txBody>
          <a:bodyPr/>
          <a:lstStyle/>
          <a:p>
            <a:pPr marL="285750" indent="-285750">
              <a:buFont typeface="Arial" panose="020B0604020202020204" pitchFamily="34" charset="0"/>
              <a:buChar char="•"/>
            </a:pPr>
            <a:r>
              <a:rPr lang="en-US" sz="1800" dirty="0"/>
              <a:t>When entering lines for supplier invoice requests, enter the gift account </a:t>
            </a:r>
            <a:r>
              <a:rPr lang="en-US" sz="1800" b="1" dirty="0"/>
              <a:t>FIRST</a:t>
            </a:r>
            <a:r>
              <a:rPr lang="en-US" sz="1800" dirty="0"/>
              <a:t>! This will auto-fill cost center, fund, and program. All lines in supplier invoice requests must be entered as </a:t>
            </a:r>
            <a:r>
              <a:rPr lang="en-US" sz="1800" b="1" dirty="0"/>
              <a:t>service.</a:t>
            </a:r>
            <a:endParaRPr lang="en-US" sz="1800" dirty="0"/>
          </a:p>
          <a:p>
            <a:endParaRPr lang="en-US" sz="1800" dirty="0"/>
          </a:p>
          <a:p>
            <a:pPr marL="285750" indent="-285750">
              <a:buFont typeface="Arial" panose="020B0604020202020204" pitchFamily="34" charset="0"/>
              <a:buChar char="•"/>
            </a:pPr>
            <a:r>
              <a:rPr lang="en-US" sz="1800" dirty="0"/>
              <a:t>The gift account is G plus 5 digits, e.g., G06567. Accounts entered in supplier invoice requests should default to the spending account (FD300 or FD320). Verify this by checking the fund code. It will be FD320 ASUF Endowment Payout/Spending for endowed accounts or FD300 Spendable Gifts-Temporarily Restricted for non-endowed. </a:t>
            </a:r>
          </a:p>
          <a:p>
            <a:endParaRPr lang="en-US" sz="1800" dirty="0"/>
          </a:p>
          <a:p>
            <a:pPr marL="285750" indent="-285750">
              <a:buFont typeface="Arial" panose="020B0604020202020204" pitchFamily="34" charset="0"/>
              <a:buChar char="•"/>
            </a:pPr>
            <a:r>
              <a:rPr lang="en-US" sz="1800" dirty="0"/>
              <a:t>For all supplier invoice requests, you can enter multiple service lines </a:t>
            </a:r>
            <a:r>
              <a:rPr lang="en-US" sz="1800" b="1" dirty="0"/>
              <a:t>IF AND ONLY IF</a:t>
            </a:r>
            <a:r>
              <a:rPr lang="en-US" sz="1800" dirty="0"/>
              <a:t> the information in the header/memo field is the same for each. This can be used to reimburse someone or request funding disbursements from multiple accounts to the same item type or ASU Gift account.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 more information you include in the memo/attachments, the easier it is for ASUF to assist if you’ve made a mistake. </a:t>
            </a:r>
          </a:p>
          <a:p>
            <a:endParaRPr lang="en-US" sz="1800" dirty="0"/>
          </a:p>
          <a:p>
            <a:pPr marL="285750" indent="-285750">
              <a:buFont typeface="Arial" panose="020B0604020202020204" pitchFamily="34" charset="0"/>
              <a:buChar char="•"/>
            </a:pPr>
            <a:r>
              <a:rPr lang="en-US" sz="1800" b="1" dirty="0"/>
              <a:t>When you submit, send an email to Rebecca Magaña with the following:</a:t>
            </a:r>
          </a:p>
          <a:p>
            <a:pPr marL="7429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SIR# in the subject line or Unit Name Award Year Scholarships, a pdf of the SIR document(s) (named as – SIR#_unit name_scholarship name), a pdf of the gift inquiry page, a pdf of the Summary Balance Sheet and Income Statement page (if required), and a pdf of the scholarship item type balance report (if using existing funds). These should be combined into one pdf per SIR#.</a:t>
            </a:r>
          </a:p>
        </p:txBody>
      </p:sp>
    </p:spTree>
    <p:extLst>
      <p:ext uri="{BB962C8B-B14F-4D97-AF65-F5344CB8AC3E}">
        <p14:creationId xmlns:p14="http://schemas.microsoft.com/office/powerpoint/2010/main" val="2767760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257A-B879-A044-890A-1C0EA6F368E9}"/>
              </a:ext>
            </a:extLst>
          </p:cNvPr>
          <p:cNvSpPr>
            <a:spLocks noGrp="1"/>
          </p:cNvSpPr>
          <p:nvPr>
            <p:ph type="title"/>
          </p:nvPr>
        </p:nvSpPr>
        <p:spPr>
          <a:xfrm>
            <a:off x="202184" y="121158"/>
            <a:ext cx="9094216" cy="1107996"/>
          </a:xfrm>
        </p:spPr>
        <p:txBody>
          <a:bodyPr/>
          <a:lstStyle/>
          <a:p>
            <a:r>
              <a:rPr lang="en-US" dirty="0"/>
              <a:t>To Edit a Supplier Invoice Request</a:t>
            </a:r>
          </a:p>
        </p:txBody>
      </p:sp>
      <p:sp>
        <p:nvSpPr>
          <p:cNvPr id="3" name="Text Placeholder 2">
            <a:extLst>
              <a:ext uri="{FF2B5EF4-FFF2-40B4-BE49-F238E27FC236}">
                <a16:creationId xmlns:a16="http://schemas.microsoft.com/office/drawing/2014/main" id="{425B177C-975E-4147-B86D-C0C4794510C8}"/>
              </a:ext>
            </a:extLst>
          </p:cNvPr>
          <p:cNvSpPr>
            <a:spLocks noGrp="1"/>
          </p:cNvSpPr>
          <p:nvPr>
            <p:ph type="body" idx="1"/>
          </p:nvPr>
        </p:nvSpPr>
        <p:spPr>
          <a:xfrm>
            <a:off x="304800" y="838200"/>
            <a:ext cx="11193374" cy="3323987"/>
          </a:xfrm>
        </p:spPr>
        <p:txBody>
          <a:bodyPr/>
          <a:lstStyle/>
          <a:p>
            <a:r>
              <a:rPr lang="en-US" dirty="0"/>
              <a:t>If you know you have made a mistake and need to edit a document, you can do so by navigating to your ASU Foundation Workday inbox, click archive, and select the SIR. Once you’re in the SIR, you click the … next to the “for” line and then supplier invoice request-&gt; edit. See below for example. </a:t>
            </a:r>
          </a:p>
          <a:p>
            <a:endParaRPr lang="en-US" dirty="0"/>
          </a:p>
        </p:txBody>
      </p:sp>
      <p:pic>
        <p:nvPicPr>
          <p:cNvPr id="5" name="Picture 4">
            <a:extLst>
              <a:ext uri="{FF2B5EF4-FFF2-40B4-BE49-F238E27FC236}">
                <a16:creationId xmlns:a16="http://schemas.microsoft.com/office/drawing/2014/main" id="{BEB50B7A-ABC4-224D-9C3A-BBB3794B19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362200"/>
            <a:ext cx="8280400" cy="3911600"/>
          </a:xfrm>
          <a:prstGeom prst="rect">
            <a:avLst/>
          </a:prstGeom>
        </p:spPr>
      </p:pic>
    </p:spTree>
    <p:extLst>
      <p:ext uri="{BB962C8B-B14F-4D97-AF65-F5344CB8AC3E}">
        <p14:creationId xmlns:p14="http://schemas.microsoft.com/office/powerpoint/2010/main" val="134647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460" y="291464"/>
            <a:ext cx="11534140" cy="643766"/>
          </a:xfrm>
          <a:prstGeom prst="rect">
            <a:avLst/>
          </a:prstGeom>
        </p:spPr>
        <p:txBody>
          <a:bodyPr vert="horz" wrap="square" lIns="0" tIns="12700" rIns="0" bIns="0" rtlCol="0">
            <a:spAutoFit/>
          </a:bodyPr>
          <a:lstStyle/>
          <a:p>
            <a:pPr marL="12700">
              <a:lnSpc>
                <a:spcPct val="100000"/>
              </a:lnSpc>
              <a:spcBef>
                <a:spcPts val="100"/>
              </a:spcBef>
            </a:pPr>
            <a:r>
              <a:rPr sz="4100" dirty="0"/>
              <a:t>Sending Funds to </a:t>
            </a:r>
            <a:r>
              <a:rPr lang="en-US" sz="4100" dirty="0"/>
              <a:t>ASU </a:t>
            </a:r>
            <a:r>
              <a:rPr sz="4100" dirty="0"/>
              <a:t>Scholarship</a:t>
            </a:r>
            <a:r>
              <a:rPr sz="4100" spc="-160" dirty="0"/>
              <a:t> </a:t>
            </a:r>
            <a:r>
              <a:rPr sz="4100" spc="-15" dirty="0"/>
              <a:t>Office</a:t>
            </a:r>
            <a:endParaRPr sz="4100" dirty="0"/>
          </a:p>
        </p:txBody>
      </p:sp>
      <p:sp>
        <p:nvSpPr>
          <p:cNvPr id="3" name="object 3"/>
          <p:cNvSpPr txBox="1"/>
          <p:nvPr/>
        </p:nvSpPr>
        <p:spPr>
          <a:xfrm>
            <a:off x="124460" y="1038808"/>
            <a:ext cx="11835130" cy="4614725"/>
          </a:xfrm>
          <a:prstGeom prst="rect">
            <a:avLst/>
          </a:prstGeom>
        </p:spPr>
        <p:txBody>
          <a:bodyPr vert="horz" wrap="square" lIns="0" tIns="13335" rIns="0" bIns="0" rtlCol="0">
            <a:spAutoFit/>
          </a:bodyPr>
          <a:lstStyle/>
          <a:p>
            <a:pPr marL="241300" indent="-228600">
              <a:lnSpc>
                <a:spcPct val="100000"/>
              </a:lnSpc>
              <a:spcBef>
                <a:spcPts val="105"/>
              </a:spcBef>
              <a:buChar char="•"/>
              <a:tabLst>
                <a:tab pos="240665" algn="l"/>
                <a:tab pos="241300" algn="l"/>
              </a:tabLst>
            </a:pPr>
            <a:r>
              <a:rPr sz="2200" spc="-5" dirty="0">
                <a:latin typeface="Arial"/>
                <a:cs typeface="Arial"/>
              </a:rPr>
              <a:t>Create Supplier Invoice Request (SIR)</a:t>
            </a:r>
            <a:endParaRPr sz="1800" dirty="0">
              <a:latin typeface="Arial"/>
              <a:cs typeface="Arial"/>
            </a:endParaRPr>
          </a:p>
          <a:p>
            <a:pPr marL="342265" marR="339090" lvl="1" indent="-342265" algn="r">
              <a:lnSpc>
                <a:spcPct val="100000"/>
              </a:lnSpc>
              <a:spcBef>
                <a:spcPts val="2300"/>
              </a:spcBef>
              <a:buChar char="•"/>
              <a:tabLst>
                <a:tab pos="342265" algn="l"/>
                <a:tab pos="342900" algn="l"/>
              </a:tabLst>
            </a:pPr>
            <a:r>
              <a:rPr sz="1900" spc="-5" dirty="0">
                <a:latin typeface="Arial"/>
                <a:cs typeface="Arial"/>
              </a:rPr>
              <a:t>Populating Invoice</a:t>
            </a:r>
            <a:r>
              <a:rPr sz="1900" dirty="0">
                <a:latin typeface="Arial"/>
                <a:cs typeface="Arial"/>
              </a:rPr>
              <a:t> </a:t>
            </a:r>
            <a:r>
              <a:rPr sz="1900" spc="-30" dirty="0">
                <a:latin typeface="Arial"/>
                <a:cs typeface="Arial"/>
              </a:rPr>
              <a:t>Template</a:t>
            </a:r>
            <a:endParaRPr sz="1900" dirty="0">
              <a:latin typeface="Arial"/>
              <a:cs typeface="Arial"/>
            </a:endParaRPr>
          </a:p>
          <a:p>
            <a:pPr marL="342265" marR="370205" lvl="2" indent="-342265" algn="r">
              <a:lnSpc>
                <a:spcPct val="100000"/>
              </a:lnSpc>
              <a:spcBef>
                <a:spcPts val="10"/>
              </a:spcBef>
              <a:buChar char="•"/>
              <a:tabLst>
                <a:tab pos="342265" algn="l"/>
                <a:tab pos="342900" algn="l"/>
              </a:tabLst>
            </a:pPr>
            <a:r>
              <a:rPr sz="1600" spc="-5" dirty="0">
                <a:latin typeface="Arial"/>
                <a:cs typeface="Arial"/>
              </a:rPr>
              <a:t>Enter Invoice date if</a:t>
            </a:r>
            <a:r>
              <a:rPr sz="1600" spc="-10" dirty="0">
                <a:latin typeface="Arial"/>
                <a:cs typeface="Arial"/>
              </a:rPr>
              <a:t> </a:t>
            </a:r>
            <a:r>
              <a:rPr sz="1600" spc="-5" dirty="0">
                <a:latin typeface="Arial"/>
                <a:cs typeface="Arial"/>
              </a:rPr>
              <a:t>needed</a:t>
            </a:r>
            <a:endParaRPr sz="1600" dirty="0">
              <a:latin typeface="Arial"/>
              <a:cs typeface="Arial"/>
            </a:endParaRPr>
          </a:p>
          <a:p>
            <a:pPr marL="9327515" lvl="3" indent="-287020">
              <a:lnSpc>
                <a:spcPct val="100000"/>
              </a:lnSpc>
              <a:buChar char="•"/>
              <a:tabLst>
                <a:tab pos="9327515" algn="l"/>
                <a:tab pos="9328150" algn="l"/>
              </a:tabLst>
            </a:pPr>
            <a:r>
              <a:rPr sz="1600" spc="-5" dirty="0">
                <a:latin typeface="Arial"/>
                <a:cs typeface="Arial"/>
              </a:rPr>
              <a:t>If not use</a:t>
            </a:r>
            <a:r>
              <a:rPr sz="1600" spc="15" dirty="0">
                <a:latin typeface="Arial"/>
                <a:cs typeface="Arial"/>
              </a:rPr>
              <a:t> </a:t>
            </a:r>
            <a:r>
              <a:rPr sz="1600" spc="-5" dirty="0">
                <a:latin typeface="Arial"/>
                <a:cs typeface="Arial"/>
              </a:rPr>
              <a:t>default</a:t>
            </a:r>
            <a:endParaRPr sz="1600" dirty="0">
              <a:latin typeface="Arial"/>
              <a:cs typeface="Arial"/>
            </a:endParaRPr>
          </a:p>
          <a:p>
            <a:pPr marL="286385" marR="396875" lvl="2" indent="-286385" algn="r">
              <a:lnSpc>
                <a:spcPct val="100000"/>
              </a:lnSpc>
              <a:buChar char="•"/>
              <a:tabLst>
                <a:tab pos="286385" algn="l"/>
                <a:tab pos="287020" algn="l"/>
              </a:tabLst>
            </a:pPr>
            <a:r>
              <a:rPr sz="1600" spc="-5" dirty="0">
                <a:latin typeface="Arial"/>
                <a:cs typeface="Arial"/>
              </a:rPr>
              <a:t>Invoice Received Date</a:t>
            </a:r>
            <a:r>
              <a:rPr sz="1600" spc="-25" dirty="0">
                <a:latin typeface="Arial"/>
                <a:cs typeface="Arial"/>
              </a:rPr>
              <a:t> </a:t>
            </a:r>
            <a:r>
              <a:rPr sz="1600" spc="-5" dirty="0">
                <a:latin typeface="Arial"/>
                <a:cs typeface="Arial"/>
              </a:rPr>
              <a:t>(N/A)</a:t>
            </a:r>
            <a:endParaRPr sz="1600" dirty="0">
              <a:latin typeface="Arial"/>
              <a:cs typeface="Arial"/>
            </a:endParaRPr>
          </a:p>
          <a:p>
            <a:pPr marL="286385" marR="407670" lvl="3" indent="-286385" algn="r">
              <a:lnSpc>
                <a:spcPct val="100000"/>
              </a:lnSpc>
              <a:spcBef>
                <a:spcPts val="5"/>
              </a:spcBef>
              <a:buChar char="•"/>
              <a:tabLst>
                <a:tab pos="286385" algn="l"/>
                <a:tab pos="287020" algn="l"/>
              </a:tabLst>
            </a:pPr>
            <a:r>
              <a:rPr sz="1600" spc="-5" dirty="0">
                <a:latin typeface="Arial"/>
                <a:cs typeface="Arial"/>
              </a:rPr>
              <a:t>Not required or</a:t>
            </a:r>
            <a:r>
              <a:rPr sz="1600" spc="-15" dirty="0">
                <a:latin typeface="Arial"/>
                <a:cs typeface="Arial"/>
              </a:rPr>
              <a:t> </a:t>
            </a:r>
            <a:r>
              <a:rPr sz="1600" spc="-5" dirty="0">
                <a:latin typeface="Arial"/>
                <a:cs typeface="Arial"/>
              </a:rPr>
              <a:t>needed</a:t>
            </a:r>
            <a:endParaRPr sz="1600" dirty="0">
              <a:latin typeface="Arial"/>
              <a:cs typeface="Arial"/>
            </a:endParaRPr>
          </a:p>
          <a:p>
            <a:pPr marL="8926830" lvl="2" indent="-343535">
              <a:lnSpc>
                <a:spcPct val="100000"/>
              </a:lnSpc>
              <a:buChar char="•"/>
              <a:tabLst>
                <a:tab pos="8926830" algn="l"/>
                <a:tab pos="8927465" algn="l"/>
              </a:tabLst>
            </a:pPr>
            <a:r>
              <a:rPr sz="1600" spc="-5" dirty="0">
                <a:latin typeface="Arial"/>
                <a:cs typeface="Arial"/>
              </a:rPr>
              <a:t>Company =</a:t>
            </a:r>
            <a:r>
              <a:rPr sz="1600" spc="-70" dirty="0">
                <a:latin typeface="Arial"/>
                <a:cs typeface="Arial"/>
              </a:rPr>
              <a:t> </a:t>
            </a:r>
            <a:r>
              <a:rPr sz="1600" spc="-5" dirty="0">
                <a:latin typeface="Arial"/>
                <a:cs typeface="Arial"/>
              </a:rPr>
              <a:t>ASUF</a:t>
            </a:r>
            <a:endParaRPr sz="1600" dirty="0">
              <a:latin typeface="Arial"/>
              <a:cs typeface="Arial"/>
            </a:endParaRPr>
          </a:p>
          <a:p>
            <a:pPr marL="8926830" lvl="2" indent="-343535">
              <a:lnSpc>
                <a:spcPts val="1800"/>
              </a:lnSpc>
              <a:buChar char="•"/>
              <a:tabLst>
                <a:tab pos="8926830" algn="l"/>
                <a:tab pos="8927465" algn="l"/>
              </a:tabLst>
            </a:pPr>
            <a:r>
              <a:rPr sz="1500" spc="-5" dirty="0">
                <a:latin typeface="Arial"/>
                <a:cs typeface="Arial"/>
              </a:rPr>
              <a:t>Supplier </a:t>
            </a:r>
            <a:r>
              <a:rPr sz="1500" dirty="0">
                <a:latin typeface="Arial"/>
                <a:cs typeface="Arial"/>
              </a:rPr>
              <a:t>= </a:t>
            </a:r>
            <a:r>
              <a:rPr sz="1500" spc="-5" dirty="0">
                <a:latin typeface="Arial"/>
                <a:cs typeface="Arial"/>
              </a:rPr>
              <a:t>ASU </a:t>
            </a:r>
            <a:r>
              <a:rPr sz="1500" dirty="0">
                <a:latin typeface="Arial"/>
                <a:cs typeface="Arial"/>
              </a:rPr>
              <a:t>Scholarship</a:t>
            </a:r>
            <a:r>
              <a:rPr sz="1500" spc="-160" dirty="0">
                <a:latin typeface="Arial"/>
                <a:cs typeface="Arial"/>
              </a:rPr>
              <a:t> </a:t>
            </a:r>
            <a:r>
              <a:rPr sz="1500" spc="-5" dirty="0">
                <a:latin typeface="Arial"/>
                <a:cs typeface="Arial"/>
              </a:rPr>
              <a:t>Office</a:t>
            </a:r>
            <a:endParaRPr sz="1500" dirty="0">
              <a:latin typeface="Arial"/>
              <a:cs typeface="Arial"/>
            </a:endParaRPr>
          </a:p>
          <a:p>
            <a:pPr marL="8926830" lvl="2" indent="-343535">
              <a:lnSpc>
                <a:spcPts val="1920"/>
              </a:lnSpc>
              <a:buChar char="•"/>
              <a:tabLst>
                <a:tab pos="8926830" algn="l"/>
                <a:tab pos="8927465" algn="l"/>
              </a:tabLst>
            </a:pPr>
            <a:r>
              <a:rPr sz="1600" spc="-5" dirty="0">
                <a:latin typeface="Arial"/>
                <a:cs typeface="Arial"/>
              </a:rPr>
              <a:t>Currency</a:t>
            </a:r>
            <a:r>
              <a:rPr sz="1600" spc="10" dirty="0">
                <a:latin typeface="Arial"/>
                <a:cs typeface="Arial"/>
              </a:rPr>
              <a:t> </a:t>
            </a:r>
            <a:r>
              <a:rPr sz="1600" spc="-5" dirty="0">
                <a:latin typeface="Arial"/>
                <a:cs typeface="Arial"/>
              </a:rPr>
              <a:t>defaults</a:t>
            </a:r>
            <a:endParaRPr sz="1600" dirty="0">
              <a:latin typeface="Arial"/>
              <a:cs typeface="Arial"/>
            </a:endParaRPr>
          </a:p>
          <a:p>
            <a:pPr marL="8926830" lvl="2" indent="-343535">
              <a:lnSpc>
                <a:spcPct val="100000"/>
              </a:lnSpc>
              <a:buChar char="•"/>
              <a:tabLst>
                <a:tab pos="8926830" algn="l"/>
                <a:tab pos="8927465" algn="l"/>
              </a:tabLst>
            </a:pPr>
            <a:r>
              <a:rPr sz="1600" spc="-5" dirty="0">
                <a:latin typeface="Arial"/>
                <a:cs typeface="Arial"/>
              </a:rPr>
              <a:t>Control </a:t>
            </a:r>
            <a:r>
              <a:rPr sz="1600" spc="-40" dirty="0">
                <a:latin typeface="Arial"/>
                <a:cs typeface="Arial"/>
              </a:rPr>
              <a:t>Total </a:t>
            </a:r>
            <a:r>
              <a:rPr sz="1600" spc="-5" dirty="0">
                <a:latin typeface="Arial"/>
                <a:cs typeface="Arial"/>
              </a:rPr>
              <a:t>= Invoice</a:t>
            </a:r>
            <a:r>
              <a:rPr sz="1600" spc="-70" dirty="0">
                <a:latin typeface="Arial"/>
                <a:cs typeface="Arial"/>
              </a:rPr>
              <a:t> </a:t>
            </a:r>
            <a:r>
              <a:rPr sz="1600" spc="-5" dirty="0">
                <a:latin typeface="Arial"/>
                <a:cs typeface="Arial"/>
              </a:rPr>
              <a:t>Amount</a:t>
            </a:r>
            <a:endParaRPr sz="1600" dirty="0">
              <a:latin typeface="Arial"/>
              <a:cs typeface="Arial"/>
            </a:endParaRPr>
          </a:p>
          <a:p>
            <a:pPr marL="8926830" lvl="2" indent="-343535">
              <a:lnSpc>
                <a:spcPct val="100000"/>
              </a:lnSpc>
              <a:spcBef>
                <a:spcPts val="5"/>
              </a:spcBef>
              <a:buChar char="•"/>
              <a:tabLst>
                <a:tab pos="8926830" algn="l"/>
                <a:tab pos="8927465" algn="l"/>
              </a:tabLst>
            </a:pPr>
            <a:r>
              <a:rPr sz="1600" spc="-5" dirty="0">
                <a:latin typeface="Arial"/>
                <a:cs typeface="Arial"/>
              </a:rPr>
              <a:t>Enter Invoice Number</a:t>
            </a:r>
            <a:endParaRPr sz="1600" dirty="0">
              <a:latin typeface="Arial"/>
              <a:cs typeface="Arial"/>
            </a:endParaRPr>
          </a:p>
          <a:p>
            <a:pPr marL="9384030" lvl="3" indent="-343535">
              <a:lnSpc>
                <a:spcPct val="100000"/>
              </a:lnSpc>
              <a:buChar char="•"/>
              <a:tabLst>
                <a:tab pos="9384030" algn="l"/>
                <a:tab pos="9384665" algn="l"/>
              </a:tabLst>
            </a:pPr>
            <a:r>
              <a:rPr lang="en-US" sz="1600" spc="-5" dirty="0">
                <a:latin typeface="Arial"/>
                <a:cs typeface="Arial"/>
              </a:rPr>
              <a:t>Scholarship name/term</a:t>
            </a:r>
            <a:endParaRPr sz="1600" dirty="0">
              <a:latin typeface="Arial"/>
              <a:cs typeface="Arial"/>
            </a:endParaRPr>
          </a:p>
          <a:p>
            <a:pPr marL="8926830" lvl="2" indent="-343535">
              <a:lnSpc>
                <a:spcPct val="100000"/>
              </a:lnSpc>
              <a:buChar char="•"/>
              <a:tabLst>
                <a:tab pos="8926830" algn="l"/>
                <a:tab pos="8927465" algn="l"/>
              </a:tabLst>
            </a:pPr>
            <a:r>
              <a:rPr sz="1600" spc="-5" dirty="0">
                <a:latin typeface="Arial"/>
                <a:cs typeface="Arial"/>
              </a:rPr>
              <a:t>Add attachments if</a:t>
            </a:r>
            <a:r>
              <a:rPr sz="1600" spc="25" dirty="0">
                <a:latin typeface="Arial"/>
                <a:cs typeface="Arial"/>
              </a:rPr>
              <a:t> </a:t>
            </a:r>
            <a:r>
              <a:rPr sz="1600" spc="-5" dirty="0">
                <a:latin typeface="Arial"/>
                <a:cs typeface="Arial"/>
              </a:rPr>
              <a:t>needed</a:t>
            </a:r>
            <a:endParaRPr sz="1600" dirty="0">
              <a:latin typeface="Arial"/>
              <a:cs typeface="Arial"/>
            </a:endParaRPr>
          </a:p>
          <a:p>
            <a:pPr marL="8926830" lvl="2" indent="-343535">
              <a:lnSpc>
                <a:spcPct val="100000"/>
              </a:lnSpc>
              <a:buChar char="•"/>
              <a:tabLst>
                <a:tab pos="8926830" algn="l"/>
                <a:tab pos="8927465" algn="l"/>
              </a:tabLst>
            </a:pPr>
            <a:r>
              <a:rPr sz="1600" spc="-5" dirty="0">
                <a:latin typeface="Arial"/>
                <a:cs typeface="Arial"/>
              </a:rPr>
              <a:t>Address defaults</a:t>
            </a:r>
            <a:endParaRPr sz="1600" dirty="0">
              <a:latin typeface="Arial"/>
              <a:cs typeface="Arial"/>
            </a:endParaRPr>
          </a:p>
          <a:p>
            <a:pPr marL="8926830" lvl="2" indent="-343535">
              <a:lnSpc>
                <a:spcPct val="100000"/>
              </a:lnSpc>
              <a:buChar char="•"/>
              <a:tabLst>
                <a:tab pos="8926830" algn="l"/>
                <a:tab pos="8927465" algn="l"/>
              </a:tabLst>
            </a:pPr>
            <a:r>
              <a:rPr sz="1600" spc="-5" dirty="0">
                <a:latin typeface="Arial"/>
                <a:cs typeface="Arial"/>
              </a:rPr>
              <a:t>Payment </a:t>
            </a:r>
            <a:r>
              <a:rPr sz="1600" spc="-50" dirty="0">
                <a:latin typeface="Arial"/>
                <a:cs typeface="Arial"/>
              </a:rPr>
              <a:t>Term</a:t>
            </a:r>
            <a:r>
              <a:rPr sz="1600" spc="10" dirty="0">
                <a:latin typeface="Arial"/>
                <a:cs typeface="Arial"/>
              </a:rPr>
              <a:t> </a:t>
            </a:r>
            <a:r>
              <a:rPr sz="1600" spc="-5" dirty="0">
                <a:latin typeface="Arial"/>
                <a:cs typeface="Arial"/>
              </a:rPr>
              <a:t>defaults</a:t>
            </a:r>
            <a:endParaRPr sz="1600" dirty="0">
              <a:latin typeface="Arial"/>
              <a:cs typeface="Arial"/>
            </a:endParaRPr>
          </a:p>
          <a:p>
            <a:pPr marL="8926830" lvl="2" indent="-343535">
              <a:lnSpc>
                <a:spcPct val="100000"/>
              </a:lnSpc>
              <a:buChar char="•"/>
              <a:tabLst>
                <a:tab pos="8926830" algn="l"/>
                <a:tab pos="8927465" algn="l"/>
              </a:tabLst>
            </a:pPr>
            <a:r>
              <a:rPr sz="1600" spc="-5" dirty="0">
                <a:latin typeface="Arial"/>
                <a:cs typeface="Arial"/>
              </a:rPr>
              <a:t>Enter Memo</a:t>
            </a:r>
            <a:r>
              <a:rPr sz="1600" spc="20" dirty="0">
                <a:latin typeface="Arial"/>
                <a:cs typeface="Arial"/>
              </a:rPr>
              <a:t> </a:t>
            </a:r>
            <a:r>
              <a:rPr sz="1600" spc="-5" dirty="0">
                <a:latin typeface="Arial"/>
                <a:cs typeface="Arial"/>
              </a:rPr>
              <a:t>Details</a:t>
            </a:r>
            <a:r>
              <a:rPr lang="en-US" sz="1600" spc="-5" dirty="0">
                <a:latin typeface="Arial"/>
                <a:cs typeface="Arial"/>
              </a:rPr>
              <a:t> which must be:</a:t>
            </a:r>
            <a:endParaRPr sz="1600" dirty="0">
              <a:latin typeface="Arial"/>
              <a:cs typeface="Arial"/>
            </a:endParaRPr>
          </a:p>
        </p:txBody>
      </p:sp>
      <p:sp>
        <p:nvSpPr>
          <p:cNvPr id="4" name="object 4"/>
          <p:cNvSpPr txBox="1"/>
          <p:nvPr/>
        </p:nvSpPr>
        <p:spPr>
          <a:xfrm>
            <a:off x="9153270" y="5510276"/>
            <a:ext cx="2505330" cy="517449"/>
          </a:xfrm>
          <a:prstGeom prst="rect">
            <a:avLst/>
          </a:prstGeom>
        </p:spPr>
        <p:txBody>
          <a:bodyPr vert="horz" wrap="square" lIns="0" tIns="12065" rIns="0" bIns="0" rtlCol="0">
            <a:spAutoFit/>
          </a:bodyPr>
          <a:lstStyle/>
          <a:p>
            <a:pPr marL="355600" indent="-342900">
              <a:lnSpc>
                <a:spcPct val="100000"/>
              </a:lnSpc>
              <a:spcBef>
                <a:spcPts val="95"/>
              </a:spcBef>
              <a:buChar char="•"/>
              <a:tabLst>
                <a:tab pos="354965" algn="l"/>
                <a:tab pos="355600" algn="l"/>
              </a:tabLst>
            </a:pPr>
            <a:r>
              <a:rPr sz="1600" spc="-5" dirty="0">
                <a:latin typeface="Arial"/>
                <a:cs typeface="Arial"/>
              </a:rPr>
              <a:t>ASU Item </a:t>
            </a:r>
            <a:r>
              <a:rPr sz="1600" spc="-30" dirty="0">
                <a:latin typeface="Arial"/>
                <a:cs typeface="Arial"/>
              </a:rPr>
              <a:t>Type</a:t>
            </a:r>
            <a:r>
              <a:rPr sz="1600" spc="-60" dirty="0">
                <a:latin typeface="Arial"/>
                <a:cs typeface="Arial"/>
              </a:rPr>
              <a:t> </a:t>
            </a:r>
            <a:r>
              <a:rPr sz="1600" spc="-5" dirty="0">
                <a:latin typeface="Arial"/>
                <a:cs typeface="Arial"/>
              </a:rPr>
              <a:t>#</a:t>
            </a:r>
            <a:endParaRPr lang="en-US" sz="1600" spc="-5" dirty="0">
              <a:latin typeface="Arial"/>
              <a:cs typeface="Arial"/>
            </a:endParaRPr>
          </a:p>
          <a:p>
            <a:pPr marL="355600" indent="-342900">
              <a:lnSpc>
                <a:spcPct val="100000"/>
              </a:lnSpc>
              <a:spcBef>
                <a:spcPts val="95"/>
              </a:spcBef>
              <a:buChar char="•"/>
              <a:tabLst>
                <a:tab pos="354965" algn="l"/>
                <a:tab pos="355600" algn="l"/>
              </a:tabLst>
            </a:pPr>
            <a:r>
              <a:rPr lang="en-US" sz="1600" spc="-5" dirty="0">
                <a:latin typeface="Arial"/>
                <a:cs typeface="Arial"/>
              </a:rPr>
              <a:t>Must put GF in front</a:t>
            </a:r>
            <a:endParaRPr sz="1600" dirty="0">
              <a:latin typeface="Arial"/>
              <a:cs typeface="Arial"/>
            </a:endParaRPr>
          </a:p>
        </p:txBody>
      </p:sp>
      <p:sp>
        <p:nvSpPr>
          <p:cNvPr id="6" name="object 6"/>
          <p:cNvSpPr/>
          <p:nvPr/>
        </p:nvSpPr>
        <p:spPr>
          <a:xfrm>
            <a:off x="303275" y="1693164"/>
            <a:ext cx="7840980" cy="4531562"/>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298704" y="1688592"/>
            <a:ext cx="7850505" cy="4602480"/>
          </a:xfrm>
          <a:custGeom>
            <a:avLst/>
            <a:gdLst/>
            <a:ahLst/>
            <a:cxnLst/>
            <a:rect l="l" t="t" r="r" b="b"/>
            <a:pathLst>
              <a:path w="7850505" h="4602480">
                <a:moveTo>
                  <a:pt x="0" y="4602480"/>
                </a:moveTo>
                <a:lnTo>
                  <a:pt x="7850124" y="4602480"/>
                </a:lnTo>
                <a:lnTo>
                  <a:pt x="7850124" y="0"/>
                </a:lnTo>
                <a:lnTo>
                  <a:pt x="0" y="0"/>
                </a:lnTo>
                <a:lnTo>
                  <a:pt x="0" y="4602480"/>
                </a:lnTo>
                <a:close/>
              </a:path>
            </a:pathLst>
          </a:custGeom>
          <a:ln w="9144">
            <a:solidFill>
              <a:srgbClr val="006FC0"/>
            </a:solidFill>
          </a:ln>
        </p:spPr>
        <p:txBody>
          <a:bodyPr wrap="square" lIns="0" tIns="0" rIns="0" bIns="0" rtlCol="0"/>
          <a:lstStyle/>
          <a:p>
            <a:endParaRPr dirty="0"/>
          </a:p>
        </p:txBody>
      </p:sp>
      <p:sp>
        <p:nvSpPr>
          <p:cNvPr id="8" name="object 8"/>
          <p:cNvSpPr/>
          <p:nvPr/>
        </p:nvSpPr>
        <p:spPr>
          <a:xfrm>
            <a:off x="1011174" y="6028182"/>
            <a:ext cx="704215" cy="391795"/>
          </a:xfrm>
          <a:custGeom>
            <a:avLst/>
            <a:gdLst/>
            <a:ahLst/>
            <a:cxnLst/>
            <a:rect l="l" t="t" r="r" b="b"/>
            <a:pathLst>
              <a:path w="704214" h="391795">
                <a:moveTo>
                  <a:pt x="0" y="195834"/>
                </a:moveTo>
                <a:lnTo>
                  <a:pt x="17947" y="133936"/>
                </a:lnTo>
                <a:lnTo>
                  <a:pt x="67925" y="80178"/>
                </a:lnTo>
                <a:lnTo>
                  <a:pt x="103112" y="57359"/>
                </a:lnTo>
                <a:lnTo>
                  <a:pt x="144133" y="37785"/>
                </a:lnTo>
                <a:lnTo>
                  <a:pt x="190261" y="21859"/>
                </a:lnTo>
                <a:lnTo>
                  <a:pt x="240772" y="9984"/>
                </a:lnTo>
                <a:lnTo>
                  <a:pt x="294941" y="2563"/>
                </a:lnTo>
                <a:lnTo>
                  <a:pt x="352044" y="0"/>
                </a:lnTo>
                <a:lnTo>
                  <a:pt x="409149" y="2563"/>
                </a:lnTo>
                <a:lnTo>
                  <a:pt x="463320" y="9984"/>
                </a:lnTo>
                <a:lnTo>
                  <a:pt x="513832" y="21859"/>
                </a:lnTo>
                <a:lnTo>
                  <a:pt x="559960" y="37785"/>
                </a:lnTo>
                <a:lnTo>
                  <a:pt x="600979" y="57359"/>
                </a:lnTo>
                <a:lnTo>
                  <a:pt x="636166" y="80178"/>
                </a:lnTo>
                <a:lnTo>
                  <a:pt x="664795" y="105838"/>
                </a:lnTo>
                <a:lnTo>
                  <a:pt x="699480" y="164069"/>
                </a:lnTo>
                <a:lnTo>
                  <a:pt x="704088" y="195834"/>
                </a:lnTo>
                <a:lnTo>
                  <a:pt x="699480" y="227598"/>
                </a:lnTo>
                <a:lnTo>
                  <a:pt x="664795" y="285829"/>
                </a:lnTo>
                <a:lnTo>
                  <a:pt x="636166" y="311489"/>
                </a:lnTo>
                <a:lnTo>
                  <a:pt x="600979" y="334308"/>
                </a:lnTo>
                <a:lnTo>
                  <a:pt x="559960" y="353882"/>
                </a:lnTo>
                <a:lnTo>
                  <a:pt x="513832" y="369808"/>
                </a:lnTo>
                <a:lnTo>
                  <a:pt x="463320" y="381683"/>
                </a:lnTo>
                <a:lnTo>
                  <a:pt x="409149" y="389104"/>
                </a:lnTo>
                <a:lnTo>
                  <a:pt x="352044" y="391668"/>
                </a:lnTo>
                <a:lnTo>
                  <a:pt x="294941" y="389104"/>
                </a:lnTo>
                <a:lnTo>
                  <a:pt x="240772" y="381683"/>
                </a:lnTo>
                <a:lnTo>
                  <a:pt x="190261" y="369808"/>
                </a:lnTo>
                <a:lnTo>
                  <a:pt x="144133" y="353882"/>
                </a:lnTo>
                <a:lnTo>
                  <a:pt x="103112" y="334308"/>
                </a:lnTo>
                <a:lnTo>
                  <a:pt x="67925" y="311489"/>
                </a:lnTo>
                <a:lnTo>
                  <a:pt x="39295" y="285829"/>
                </a:lnTo>
                <a:lnTo>
                  <a:pt x="4607" y="227598"/>
                </a:lnTo>
                <a:lnTo>
                  <a:pt x="0" y="195834"/>
                </a:lnTo>
                <a:close/>
              </a:path>
            </a:pathLst>
          </a:custGeom>
          <a:ln w="19812">
            <a:solidFill>
              <a:srgbClr val="FF0000"/>
            </a:solidFill>
          </a:ln>
        </p:spPr>
        <p:txBody>
          <a:bodyPr wrap="square" lIns="0" tIns="0" rIns="0" bIns="0" rtlCol="0"/>
          <a:lstStyle/>
          <a:p>
            <a:endParaRPr dirty="0"/>
          </a:p>
        </p:txBody>
      </p:sp>
      <p:sp>
        <p:nvSpPr>
          <p:cNvPr id="9" name="object 9"/>
          <p:cNvSpPr/>
          <p:nvPr/>
        </p:nvSpPr>
        <p:spPr>
          <a:xfrm>
            <a:off x="352806" y="3810761"/>
            <a:ext cx="3429000" cy="410209"/>
          </a:xfrm>
          <a:custGeom>
            <a:avLst/>
            <a:gdLst/>
            <a:ahLst/>
            <a:cxnLst/>
            <a:rect l="l" t="t" r="r" b="b"/>
            <a:pathLst>
              <a:path w="3429000" h="410210">
                <a:moveTo>
                  <a:pt x="0" y="409956"/>
                </a:moveTo>
                <a:lnTo>
                  <a:pt x="3429000" y="409956"/>
                </a:lnTo>
                <a:lnTo>
                  <a:pt x="3429000" y="0"/>
                </a:lnTo>
                <a:lnTo>
                  <a:pt x="0" y="0"/>
                </a:lnTo>
                <a:lnTo>
                  <a:pt x="0" y="409956"/>
                </a:lnTo>
                <a:close/>
              </a:path>
            </a:pathLst>
          </a:custGeom>
          <a:ln w="19812">
            <a:solidFill>
              <a:srgbClr val="FF0000"/>
            </a:solidFill>
          </a:ln>
        </p:spPr>
        <p:txBody>
          <a:bodyPr wrap="square" lIns="0" tIns="0" rIns="0" bIns="0" rtlCol="0"/>
          <a:lstStyle/>
          <a:p>
            <a:endParaRPr dirty="0"/>
          </a:p>
        </p:txBody>
      </p:sp>
      <p:sp>
        <p:nvSpPr>
          <p:cNvPr id="10" name="object 10"/>
          <p:cNvSpPr/>
          <p:nvPr/>
        </p:nvSpPr>
        <p:spPr>
          <a:xfrm>
            <a:off x="377190" y="3240785"/>
            <a:ext cx="2277110" cy="304800"/>
          </a:xfrm>
          <a:custGeom>
            <a:avLst/>
            <a:gdLst/>
            <a:ahLst/>
            <a:cxnLst/>
            <a:rect l="l" t="t" r="r" b="b"/>
            <a:pathLst>
              <a:path w="2277110" h="304800">
                <a:moveTo>
                  <a:pt x="0" y="304800"/>
                </a:moveTo>
                <a:lnTo>
                  <a:pt x="2276856" y="304800"/>
                </a:lnTo>
                <a:lnTo>
                  <a:pt x="2276856" y="0"/>
                </a:lnTo>
                <a:lnTo>
                  <a:pt x="0" y="0"/>
                </a:lnTo>
                <a:lnTo>
                  <a:pt x="0" y="304800"/>
                </a:lnTo>
                <a:close/>
              </a:path>
            </a:pathLst>
          </a:custGeom>
          <a:ln w="19812">
            <a:solidFill>
              <a:srgbClr val="FF0000"/>
            </a:solidFill>
          </a:ln>
        </p:spPr>
        <p:txBody>
          <a:bodyPr wrap="square" lIns="0" tIns="0" rIns="0" bIns="0" rtlCol="0"/>
          <a:lstStyle/>
          <a:p>
            <a:endParaRPr dirty="0"/>
          </a:p>
        </p:txBody>
      </p:sp>
      <p:sp>
        <p:nvSpPr>
          <p:cNvPr id="11" name="object 11"/>
          <p:cNvSpPr/>
          <p:nvPr/>
        </p:nvSpPr>
        <p:spPr>
          <a:xfrm>
            <a:off x="352806" y="4220717"/>
            <a:ext cx="3429000" cy="361315"/>
          </a:xfrm>
          <a:custGeom>
            <a:avLst/>
            <a:gdLst/>
            <a:ahLst/>
            <a:cxnLst/>
            <a:rect l="l" t="t" r="r" b="b"/>
            <a:pathLst>
              <a:path w="3429000" h="361314">
                <a:moveTo>
                  <a:pt x="0" y="361187"/>
                </a:moveTo>
                <a:lnTo>
                  <a:pt x="3429000" y="361187"/>
                </a:lnTo>
                <a:lnTo>
                  <a:pt x="3429000" y="0"/>
                </a:lnTo>
                <a:lnTo>
                  <a:pt x="0" y="0"/>
                </a:lnTo>
                <a:lnTo>
                  <a:pt x="0" y="361187"/>
                </a:lnTo>
                <a:close/>
              </a:path>
            </a:pathLst>
          </a:custGeom>
          <a:ln w="19812">
            <a:solidFill>
              <a:srgbClr val="FF0000"/>
            </a:solidFill>
          </a:ln>
        </p:spPr>
        <p:txBody>
          <a:bodyPr wrap="square" lIns="0" tIns="0" rIns="0" bIns="0" rtlCol="0"/>
          <a:lstStyle/>
          <a:p>
            <a:endParaRPr dirty="0"/>
          </a:p>
        </p:txBody>
      </p:sp>
      <p:sp>
        <p:nvSpPr>
          <p:cNvPr id="12" name="object 12"/>
          <p:cNvSpPr/>
          <p:nvPr/>
        </p:nvSpPr>
        <p:spPr>
          <a:xfrm>
            <a:off x="364997" y="5060441"/>
            <a:ext cx="2124710" cy="266700"/>
          </a:xfrm>
          <a:custGeom>
            <a:avLst/>
            <a:gdLst/>
            <a:ahLst/>
            <a:cxnLst/>
            <a:rect l="l" t="t" r="r" b="b"/>
            <a:pathLst>
              <a:path w="2124710" h="266700">
                <a:moveTo>
                  <a:pt x="0" y="266700"/>
                </a:moveTo>
                <a:lnTo>
                  <a:pt x="2124456" y="266700"/>
                </a:lnTo>
                <a:lnTo>
                  <a:pt x="2124456" y="0"/>
                </a:lnTo>
                <a:lnTo>
                  <a:pt x="0" y="0"/>
                </a:lnTo>
                <a:lnTo>
                  <a:pt x="0" y="266700"/>
                </a:lnTo>
                <a:close/>
              </a:path>
            </a:pathLst>
          </a:custGeom>
          <a:ln w="19812">
            <a:solidFill>
              <a:srgbClr val="FF0000"/>
            </a:solidFill>
          </a:ln>
        </p:spPr>
        <p:txBody>
          <a:bodyPr wrap="square" lIns="0" tIns="0" rIns="0" bIns="0" rtlCol="0"/>
          <a:lstStyle/>
          <a:p>
            <a:endParaRPr dirty="0"/>
          </a:p>
        </p:txBody>
      </p:sp>
      <p:sp>
        <p:nvSpPr>
          <p:cNvPr id="13" name="object 13"/>
          <p:cNvSpPr/>
          <p:nvPr/>
        </p:nvSpPr>
        <p:spPr>
          <a:xfrm>
            <a:off x="364997" y="5327141"/>
            <a:ext cx="2933700" cy="334010"/>
          </a:xfrm>
          <a:custGeom>
            <a:avLst/>
            <a:gdLst/>
            <a:ahLst/>
            <a:cxnLst/>
            <a:rect l="l" t="t" r="r" b="b"/>
            <a:pathLst>
              <a:path w="2933700" h="334010">
                <a:moveTo>
                  <a:pt x="0" y="333756"/>
                </a:moveTo>
                <a:lnTo>
                  <a:pt x="2933700" y="333756"/>
                </a:lnTo>
                <a:lnTo>
                  <a:pt x="2933700" y="0"/>
                </a:lnTo>
                <a:lnTo>
                  <a:pt x="0" y="0"/>
                </a:lnTo>
                <a:lnTo>
                  <a:pt x="0" y="333756"/>
                </a:lnTo>
                <a:close/>
              </a:path>
            </a:pathLst>
          </a:custGeom>
          <a:ln w="19812">
            <a:solidFill>
              <a:srgbClr val="FF0000"/>
            </a:solidFill>
          </a:ln>
        </p:spPr>
        <p:txBody>
          <a:bodyPr wrap="square" lIns="0" tIns="0" rIns="0" bIns="0" rtlCol="0"/>
          <a:lstStyle/>
          <a:p>
            <a:endParaRPr dirty="0"/>
          </a:p>
        </p:txBody>
      </p:sp>
      <p:sp>
        <p:nvSpPr>
          <p:cNvPr id="14" name="object 14"/>
          <p:cNvSpPr/>
          <p:nvPr/>
        </p:nvSpPr>
        <p:spPr>
          <a:xfrm>
            <a:off x="2561844" y="5030723"/>
            <a:ext cx="952500" cy="325120"/>
          </a:xfrm>
          <a:custGeom>
            <a:avLst/>
            <a:gdLst/>
            <a:ahLst/>
            <a:cxnLst/>
            <a:rect l="l" t="t" r="r" b="b"/>
            <a:pathLst>
              <a:path w="952500" h="325120">
                <a:moveTo>
                  <a:pt x="162306" y="0"/>
                </a:moveTo>
                <a:lnTo>
                  <a:pt x="0" y="162306"/>
                </a:lnTo>
                <a:lnTo>
                  <a:pt x="162306" y="324612"/>
                </a:lnTo>
                <a:lnTo>
                  <a:pt x="162306" y="243459"/>
                </a:lnTo>
                <a:lnTo>
                  <a:pt x="952500" y="243459"/>
                </a:lnTo>
                <a:lnTo>
                  <a:pt x="952500" y="81152"/>
                </a:lnTo>
                <a:lnTo>
                  <a:pt x="162306" y="81152"/>
                </a:lnTo>
                <a:lnTo>
                  <a:pt x="162306" y="0"/>
                </a:lnTo>
                <a:close/>
              </a:path>
            </a:pathLst>
          </a:custGeom>
          <a:solidFill>
            <a:srgbClr val="00AF50"/>
          </a:solidFill>
        </p:spPr>
        <p:txBody>
          <a:bodyPr wrap="square" lIns="0" tIns="0" rIns="0" bIns="0" rtlCol="0"/>
          <a:lstStyle/>
          <a:p>
            <a:endParaRPr dirty="0"/>
          </a:p>
        </p:txBody>
      </p:sp>
      <p:sp>
        <p:nvSpPr>
          <p:cNvPr id="15" name="object 15"/>
          <p:cNvSpPr/>
          <p:nvPr/>
        </p:nvSpPr>
        <p:spPr>
          <a:xfrm>
            <a:off x="2561844" y="5030723"/>
            <a:ext cx="952500" cy="325120"/>
          </a:xfrm>
          <a:custGeom>
            <a:avLst/>
            <a:gdLst/>
            <a:ahLst/>
            <a:cxnLst/>
            <a:rect l="l" t="t" r="r" b="b"/>
            <a:pathLst>
              <a:path w="952500" h="325120">
                <a:moveTo>
                  <a:pt x="952500" y="81152"/>
                </a:moveTo>
                <a:lnTo>
                  <a:pt x="162306" y="81152"/>
                </a:lnTo>
                <a:lnTo>
                  <a:pt x="162306" y="0"/>
                </a:lnTo>
                <a:lnTo>
                  <a:pt x="0" y="162306"/>
                </a:lnTo>
                <a:lnTo>
                  <a:pt x="162306" y="324612"/>
                </a:lnTo>
                <a:lnTo>
                  <a:pt x="162306" y="243459"/>
                </a:lnTo>
                <a:lnTo>
                  <a:pt x="952500" y="243459"/>
                </a:lnTo>
                <a:lnTo>
                  <a:pt x="952500" y="81152"/>
                </a:lnTo>
                <a:close/>
              </a:path>
            </a:pathLst>
          </a:custGeom>
          <a:ln w="12191">
            <a:solidFill>
              <a:srgbClr val="41709C"/>
            </a:solidFill>
          </a:ln>
        </p:spPr>
        <p:txBody>
          <a:bodyPr wrap="square" lIns="0" tIns="0" rIns="0" bIns="0" rtlCol="0"/>
          <a:lstStyle/>
          <a:p>
            <a:endParaRPr dirty="0"/>
          </a:p>
        </p:txBody>
      </p:sp>
      <p:sp>
        <p:nvSpPr>
          <p:cNvPr id="16" name="object 16"/>
          <p:cNvSpPr txBox="1"/>
          <p:nvPr/>
        </p:nvSpPr>
        <p:spPr>
          <a:xfrm>
            <a:off x="5007102" y="5578602"/>
            <a:ext cx="2857500" cy="489878"/>
          </a:xfrm>
          <a:prstGeom prst="rect">
            <a:avLst/>
          </a:prstGeom>
          <a:ln w="19811">
            <a:solidFill>
              <a:srgbClr val="FF0000"/>
            </a:solidFill>
          </a:ln>
        </p:spPr>
        <p:txBody>
          <a:bodyPr vert="horz" wrap="square" lIns="0" tIns="91440" rIns="0" bIns="0" rtlCol="0">
            <a:spAutoFit/>
          </a:bodyPr>
          <a:lstStyle/>
          <a:p>
            <a:pPr marL="1847214">
              <a:lnSpc>
                <a:spcPct val="100000"/>
              </a:lnSpc>
              <a:spcBef>
                <a:spcPts val="720"/>
              </a:spcBef>
            </a:pPr>
            <a:endParaRPr lang="en-US" sz="1000" dirty="0">
              <a:latin typeface="Arial"/>
              <a:cs typeface="Arial"/>
            </a:endParaRPr>
          </a:p>
          <a:p>
            <a:pPr marL="1847214">
              <a:lnSpc>
                <a:spcPct val="100000"/>
              </a:lnSpc>
              <a:spcBef>
                <a:spcPts val="720"/>
              </a:spcBef>
            </a:pPr>
            <a:endParaRPr sz="1000" dirty="0">
              <a:latin typeface="Arial"/>
              <a:cs typeface="Arial"/>
            </a:endParaRPr>
          </a:p>
        </p:txBody>
      </p:sp>
    </p:spTree>
    <p:extLst>
      <p:ext uri="{BB962C8B-B14F-4D97-AF65-F5344CB8AC3E}">
        <p14:creationId xmlns:p14="http://schemas.microsoft.com/office/powerpoint/2010/main" val="3105187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4460" y="218694"/>
            <a:ext cx="8640445" cy="559435"/>
          </a:xfrm>
          <a:prstGeom prst="rect">
            <a:avLst/>
          </a:prstGeom>
        </p:spPr>
        <p:txBody>
          <a:bodyPr vert="horz" wrap="square" lIns="0" tIns="12700" rIns="0" bIns="0" rtlCol="0">
            <a:spAutoFit/>
          </a:bodyPr>
          <a:lstStyle/>
          <a:p>
            <a:pPr marL="12700">
              <a:lnSpc>
                <a:spcPct val="100000"/>
              </a:lnSpc>
              <a:spcBef>
                <a:spcPts val="100"/>
              </a:spcBef>
            </a:pPr>
            <a:r>
              <a:rPr sz="3500" spc="-5" dirty="0"/>
              <a:t>Sending Funds </a:t>
            </a:r>
            <a:r>
              <a:rPr sz="3500" dirty="0"/>
              <a:t>to Scholarship </a:t>
            </a:r>
            <a:r>
              <a:rPr sz="3500" spc="-10" dirty="0"/>
              <a:t>Office</a:t>
            </a:r>
            <a:r>
              <a:rPr sz="3500" spc="45" dirty="0"/>
              <a:t> </a:t>
            </a:r>
            <a:r>
              <a:rPr sz="2000" dirty="0"/>
              <a:t>(continued)</a:t>
            </a:r>
          </a:p>
        </p:txBody>
      </p:sp>
      <p:sp>
        <p:nvSpPr>
          <p:cNvPr id="3" name="object 3"/>
          <p:cNvSpPr txBox="1"/>
          <p:nvPr/>
        </p:nvSpPr>
        <p:spPr>
          <a:xfrm>
            <a:off x="4596019" y="895464"/>
            <a:ext cx="7430134" cy="4958409"/>
          </a:xfrm>
          <a:prstGeom prst="rect">
            <a:avLst/>
          </a:prstGeom>
        </p:spPr>
        <p:txBody>
          <a:bodyPr vert="horz" wrap="square" lIns="0" tIns="59055" rIns="0" bIns="0" rtlCol="0">
            <a:spAutoFit/>
          </a:bodyPr>
          <a:lstStyle/>
          <a:p>
            <a:pPr marL="241300" indent="-229235">
              <a:lnSpc>
                <a:spcPct val="100000"/>
              </a:lnSpc>
              <a:spcBef>
                <a:spcPts val="465"/>
              </a:spcBef>
              <a:buChar char="•"/>
              <a:tabLst>
                <a:tab pos="241300" algn="l"/>
                <a:tab pos="241935" algn="l"/>
              </a:tabLst>
            </a:pPr>
            <a:r>
              <a:rPr sz="2200" spc="-5" dirty="0">
                <a:latin typeface="Arial"/>
                <a:cs typeface="Arial"/>
              </a:rPr>
              <a:t>Complete Lines</a:t>
            </a:r>
            <a:r>
              <a:rPr sz="2200" spc="-75" dirty="0">
                <a:latin typeface="Arial"/>
                <a:cs typeface="Arial"/>
              </a:rPr>
              <a:t> </a:t>
            </a:r>
            <a:r>
              <a:rPr sz="2200" spc="-85" dirty="0">
                <a:latin typeface="Arial"/>
                <a:cs typeface="Arial"/>
              </a:rPr>
              <a:t>Tab</a:t>
            </a:r>
            <a:endParaRPr sz="2200" dirty="0">
              <a:latin typeface="Arial"/>
              <a:cs typeface="Arial"/>
            </a:endParaRPr>
          </a:p>
          <a:p>
            <a:pPr marL="698500" lvl="1" indent="-229235">
              <a:lnSpc>
                <a:spcPct val="100000"/>
              </a:lnSpc>
              <a:spcBef>
                <a:spcPts val="305"/>
              </a:spcBef>
              <a:buChar char="•"/>
              <a:tabLst>
                <a:tab pos="698500" algn="l"/>
                <a:tab pos="699135" algn="l"/>
              </a:tabLst>
            </a:pPr>
            <a:r>
              <a:rPr lang="en-US" sz="1800" spc="-5" dirty="0">
                <a:latin typeface="Arial"/>
                <a:cs typeface="Arial"/>
              </a:rPr>
              <a:t>Must </a:t>
            </a:r>
            <a:r>
              <a:rPr sz="1800" spc="-5" dirty="0">
                <a:latin typeface="Arial"/>
                <a:cs typeface="Arial"/>
              </a:rPr>
              <a:t>Select</a:t>
            </a:r>
            <a:r>
              <a:rPr sz="1800" spc="-70" dirty="0">
                <a:latin typeface="Arial"/>
                <a:cs typeface="Arial"/>
              </a:rPr>
              <a:t> </a:t>
            </a:r>
            <a:r>
              <a:rPr sz="1800" spc="-5" dirty="0">
                <a:latin typeface="Arial"/>
                <a:cs typeface="Arial"/>
              </a:rPr>
              <a:t>Services</a:t>
            </a:r>
            <a:endParaRPr sz="1800" dirty="0">
              <a:latin typeface="Arial"/>
              <a:cs typeface="Arial"/>
            </a:endParaRPr>
          </a:p>
          <a:p>
            <a:pPr marL="698500" lvl="1" indent="-229235">
              <a:lnSpc>
                <a:spcPct val="100000"/>
              </a:lnSpc>
              <a:spcBef>
                <a:spcPts val="245"/>
              </a:spcBef>
              <a:buChar char="•"/>
              <a:tabLst>
                <a:tab pos="698500" algn="l"/>
                <a:tab pos="699135" algn="l"/>
              </a:tabLst>
            </a:pPr>
            <a:r>
              <a:rPr sz="1800" spc="-5" dirty="0">
                <a:latin typeface="Arial"/>
                <a:cs typeface="Arial"/>
              </a:rPr>
              <a:t>Enter Spend Category </a:t>
            </a:r>
            <a:r>
              <a:rPr sz="2000" dirty="0">
                <a:latin typeface="Arial"/>
                <a:cs typeface="Arial"/>
              </a:rPr>
              <a:t>–</a:t>
            </a:r>
            <a:r>
              <a:rPr lang="en-US" sz="2000" dirty="0">
                <a:latin typeface="Arial"/>
                <a:cs typeface="Arial"/>
              </a:rPr>
              <a:t> </a:t>
            </a:r>
            <a:r>
              <a:rPr sz="1500" dirty="0">
                <a:latin typeface="Arial"/>
                <a:cs typeface="Arial"/>
              </a:rPr>
              <a:t>Scholarships =</a:t>
            </a:r>
            <a:r>
              <a:rPr sz="1500" spc="15" dirty="0">
                <a:latin typeface="Arial"/>
                <a:cs typeface="Arial"/>
              </a:rPr>
              <a:t> </a:t>
            </a:r>
            <a:r>
              <a:rPr sz="1500" dirty="0">
                <a:latin typeface="Arial"/>
                <a:cs typeface="Arial"/>
              </a:rPr>
              <a:t>SC7100</a:t>
            </a:r>
          </a:p>
          <a:p>
            <a:pPr marL="698500" lvl="1" indent="-229235">
              <a:lnSpc>
                <a:spcPct val="100000"/>
              </a:lnSpc>
              <a:spcBef>
                <a:spcPts val="295"/>
              </a:spcBef>
              <a:buChar char="•"/>
              <a:tabLst>
                <a:tab pos="698500" algn="l"/>
                <a:tab pos="699135" algn="l"/>
              </a:tabLst>
            </a:pPr>
            <a:r>
              <a:rPr sz="1800" spc="-5" dirty="0">
                <a:latin typeface="Arial"/>
                <a:cs typeface="Arial"/>
              </a:rPr>
              <a:t>Enter Extended Amount </a:t>
            </a:r>
            <a:r>
              <a:rPr sz="1600" spc="-5" dirty="0">
                <a:latin typeface="Arial"/>
                <a:cs typeface="Arial"/>
              </a:rPr>
              <a:t>(</a:t>
            </a:r>
            <a:r>
              <a:rPr lang="en-US" sz="1600" spc="-5" dirty="0">
                <a:latin typeface="Arial"/>
                <a:cs typeface="Arial"/>
              </a:rPr>
              <a:t>total must </a:t>
            </a:r>
            <a:r>
              <a:rPr sz="1600" spc="-5" dirty="0">
                <a:latin typeface="Arial"/>
                <a:cs typeface="Arial"/>
              </a:rPr>
              <a:t>equal Control </a:t>
            </a:r>
            <a:r>
              <a:rPr sz="1600" spc="-40" dirty="0">
                <a:latin typeface="Arial"/>
                <a:cs typeface="Arial"/>
              </a:rPr>
              <a:t>Total </a:t>
            </a:r>
            <a:r>
              <a:rPr lang="en-US" sz="1600" spc="-5" dirty="0">
                <a:latin typeface="Arial"/>
                <a:cs typeface="Arial"/>
              </a:rPr>
              <a:t>amount)</a:t>
            </a:r>
            <a:endParaRPr sz="1600" dirty="0">
              <a:latin typeface="Arial"/>
              <a:cs typeface="Arial"/>
            </a:endParaRPr>
          </a:p>
          <a:p>
            <a:pPr marL="953135" lvl="1" indent="-483870">
              <a:lnSpc>
                <a:spcPct val="100000"/>
              </a:lnSpc>
              <a:spcBef>
                <a:spcPts val="290"/>
              </a:spcBef>
              <a:buChar char="•"/>
              <a:tabLst>
                <a:tab pos="953135" algn="l"/>
                <a:tab pos="953769" algn="l"/>
              </a:tabLst>
            </a:pPr>
            <a:r>
              <a:rPr sz="1800" spc="-5" dirty="0">
                <a:latin typeface="Arial"/>
                <a:cs typeface="Arial"/>
              </a:rPr>
              <a:t>Enter </a:t>
            </a:r>
            <a:r>
              <a:rPr sz="1800" dirty="0">
                <a:latin typeface="Arial"/>
                <a:cs typeface="Arial"/>
              </a:rPr>
              <a:t>Gift </a:t>
            </a:r>
            <a:r>
              <a:rPr sz="1800" spc="-5" dirty="0">
                <a:latin typeface="Arial"/>
                <a:cs typeface="Arial"/>
              </a:rPr>
              <a:t>Number </a:t>
            </a:r>
            <a:r>
              <a:rPr sz="1800" b="1" u="heavy" spc="-5" dirty="0">
                <a:uFill>
                  <a:solidFill>
                    <a:srgbClr val="000000"/>
                  </a:solidFill>
                </a:uFill>
                <a:latin typeface="Arial"/>
                <a:cs typeface="Arial"/>
              </a:rPr>
              <a:t>First</a:t>
            </a:r>
            <a:r>
              <a:rPr sz="1800" b="1" spc="-5" dirty="0">
                <a:latin typeface="Arial"/>
                <a:cs typeface="Arial"/>
              </a:rPr>
              <a:t> </a:t>
            </a:r>
            <a:endParaRPr lang="en-US" sz="1800" dirty="0">
              <a:latin typeface="Arial"/>
              <a:cs typeface="Arial"/>
            </a:endParaRPr>
          </a:p>
          <a:p>
            <a:pPr marL="1155700" lvl="2" indent="-229235">
              <a:lnSpc>
                <a:spcPct val="100000"/>
              </a:lnSpc>
              <a:spcBef>
                <a:spcPts val="275"/>
              </a:spcBef>
              <a:buChar char="•"/>
              <a:tabLst>
                <a:tab pos="1155700" algn="l"/>
                <a:tab pos="1156335" algn="l"/>
              </a:tabLst>
            </a:pPr>
            <a:r>
              <a:rPr lang="en-US" sz="1800" dirty="0">
                <a:latin typeface="Arial"/>
                <a:cs typeface="Arial"/>
              </a:rPr>
              <a:t>If Gift </a:t>
            </a:r>
            <a:r>
              <a:rPr lang="en-US" sz="1800" spc="-5" dirty="0">
                <a:latin typeface="Arial"/>
                <a:cs typeface="Arial"/>
              </a:rPr>
              <a:t>is entered </a:t>
            </a:r>
            <a:r>
              <a:rPr lang="en-US" sz="1800" dirty="0">
                <a:latin typeface="Arial"/>
                <a:cs typeface="Arial"/>
              </a:rPr>
              <a:t>= </a:t>
            </a:r>
            <a:r>
              <a:rPr lang="en-US" sz="1800" spc="-5" dirty="0">
                <a:latin typeface="Arial"/>
                <a:cs typeface="Arial"/>
              </a:rPr>
              <a:t>Cost </a:t>
            </a:r>
            <a:r>
              <a:rPr lang="en-US" sz="1800" spc="-20" dirty="0">
                <a:latin typeface="Arial"/>
                <a:cs typeface="Arial"/>
              </a:rPr>
              <a:t>Center, </a:t>
            </a:r>
            <a:r>
              <a:rPr lang="en-US" sz="1800" spc="-5" dirty="0">
                <a:latin typeface="Arial"/>
                <a:cs typeface="Arial"/>
              </a:rPr>
              <a:t>Fund and Program</a:t>
            </a:r>
            <a:r>
              <a:rPr lang="en-US" sz="1800" spc="55" dirty="0">
                <a:latin typeface="Arial"/>
                <a:cs typeface="Arial"/>
              </a:rPr>
              <a:t> </a:t>
            </a:r>
            <a:r>
              <a:rPr lang="en-US" sz="1800" spc="-5" dirty="0">
                <a:latin typeface="Arial"/>
                <a:cs typeface="Arial"/>
              </a:rPr>
              <a:t>default</a:t>
            </a:r>
            <a:endParaRPr lang="en-US" sz="1800" dirty="0">
              <a:latin typeface="Arial"/>
              <a:cs typeface="Arial"/>
            </a:endParaRPr>
          </a:p>
          <a:p>
            <a:pPr marL="1612900" lvl="3" indent="-229235">
              <a:lnSpc>
                <a:spcPct val="100000"/>
              </a:lnSpc>
              <a:spcBef>
                <a:spcPts val="320"/>
              </a:spcBef>
              <a:buChar char="•"/>
              <a:tabLst>
                <a:tab pos="1612900" algn="l"/>
                <a:tab pos="1613535" algn="l"/>
              </a:tabLst>
            </a:pPr>
            <a:r>
              <a:rPr sz="1600" dirty="0">
                <a:latin typeface="Arial"/>
                <a:cs typeface="Arial"/>
              </a:rPr>
              <a:t>All </a:t>
            </a:r>
            <a:r>
              <a:rPr sz="1600" spc="-5" dirty="0">
                <a:latin typeface="Arial"/>
                <a:cs typeface="Arial"/>
              </a:rPr>
              <a:t>spend on ASU </a:t>
            </a:r>
            <a:r>
              <a:rPr lang="en-US" sz="1600" spc="-5" dirty="0">
                <a:latin typeface="Arial"/>
                <a:cs typeface="Arial"/>
              </a:rPr>
              <a:t>Foundation </a:t>
            </a:r>
            <a:r>
              <a:rPr sz="1600" spc="-5" dirty="0">
                <a:latin typeface="Arial"/>
                <a:cs typeface="Arial"/>
              </a:rPr>
              <a:t>Gifts = </a:t>
            </a:r>
            <a:r>
              <a:rPr sz="1300" spc="-5" dirty="0">
                <a:latin typeface="Arial"/>
                <a:cs typeface="Arial"/>
              </a:rPr>
              <a:t>(Program</a:t>
            </a:r>
            <a:r>
              <a:rPr sz="1300" spc="-25" dirty="0">
                <a:latin typeface="Arial"/>
                <a:cs typeface="Arial"/>
              </a:rPr>
              <a:t> </a:t>
            </a:r>
            <a:r>
              <a:rPr sz="1300" spc="-5" dirty="0">
                <a:latin typeface="Arial"/>
                <a:cs typeface="Arial"/>
              </a:rPr>
              <a:t>PG0003)</a:t>
            </a:r>
            <a:endParaRPr sz="1300" dirty="0">
              <a:latin typeface="Arial"/>
              <a:cs typeface="Arial"/>
            </a:endParaRPr>
          </a:p>
          <a:p>
            <a:pPr marL="698500" lvl="1" indent="-229235">
              <a:lnSpc>
                <a:spcPct val="100000"/>
              </a:lnSpc>
              <a:spcBef>
                <a:spcPts val="284"/>
              </a:spcBef>
              <a:buChar char="•"/>
              <a:tabLst>
                <a:tab pos="698500" algn="l"/>
                <a:tab pos="699135" algn="l"/>
              </a:tabLst>
            </a:pPr>
            <a:r>
              <a:rPr lang="en-US" spc="-5" dirty="0">
                <a:latin typeface="Arial"/>
                <a:cs typeface="Arial"/>
              </a:rPr>
              <a:t>Enter same scholarship information (GF/Item Type) information in internal memo field.  </a:t>
            </a:r>
            <a:endParaRPr lang="en-US" dirty="0">
              <a:latin typeface="Arial"/>
              <a:cs typeface="Arial"/>
            </a:endParaRPr>
          </a:p>
          <a:p>
            <a:pPr marL="241300" indent="-229235">
              <a:lnSpc>
                <a:spcPct val="100000"/>
              </a:lnSpc>
              <a:spcBef>
                <a:spcPts val="715"/>
              </a:spcBef>
              <a:buChar char="•"/>
              <a:tabLst>
                <a:tab pos="241300" algn="l"/>
                <a:tab pos="241935" algn="l"/>
              </a:tabLst>
            </a:pPr>
            <a:r>
              <a:rPr sz="2200" spc="-5" dirty="0">
                <a:latin typeface="Arial"/>
                <a:cs typeface="Arial"/>
              </a:rPr>
              <a:t>Complete Attachments</a:t>
            </a:r>
            <a:r>
              <a:rPr sz="2200" spc="-120" dirty="0">
                <a:latin typeface="Arial"/>
                <a:cs typeface="Arial"/>
              </a:rPr>
              <a:t> </a:t>
            </a:r>
            <a:r>
              <a:rPr sz="2200" spc="-85" dirty="0">
                <a:latin typeface="Arial"/>
                <a:cs typeface="Arial"/>
              </a:rPr>
              <a:t>Tab</a:t>
            </a:r>
            <a:endParaRPr sz="2200" dirty="0">
              <a:latin typeface="Arial"/>
              <a:cs typeface="Arial"/>
            </a:endParaRPr>
          </a:p>
          <a:p>
            <a:pPr marL="698500" lvl="1" indent="-229235">
              <a:lnSpc>
                <a:spcPct val="100000"/>
              </a:lnSpc>
              <a:spcBef>
                <a:spcPts val="305"/>
              </a:spcBef>
              <a:buChar char="•"/>
              <a:tabLst>
                <a:tab pos="698500" algn="l"/>
                <a:tab pos="699135" algn="l"/>
              </a:tabLst>
            </a:pPr>
            <a:r>
              <a:rPr sz="1800" spc="-5" dirty="0">
                <a:latin typeface="Arial"/>
                <a:cs typeface="Arial"/>
              </a:rPr>
              <a:t>Enter attachment(s) </a:t>
            </a:r>
            <a:r>
              <a:rPr sz="1800" dirty="0">
                <a:latin typeface="Arial"/>
                <a:cs typeface="Arial"/>
              </a:rPr>
              <a:t>to </a:t>
            </a:r>
            <a:r>
              <a:rPr sz="1800" spc="-5" dirty="0">
                <a:latin typeface="Arial"/>
                <a:cs typeface="Arial"/>
              </a:rPr>
              <a:t>support transaction </a:t>
            </a:r>
            <a:r>
              <a:rPr sz="1800" dirty="0">
                <a:latin typeface="Arial"/>
                <a:cs typeface="Arial"/>
              </a:rPr>
              <a:t>if</a:t>
            </a:r>
            <a:r>
              <a:rPr sz="1800" spc="40" dirty="0">
                <a:latin typeface="Arial"/>
                <a:cs typeface="Arial"/>
              </a:rPr>
              <a:t> </a:t>
            </a:r>
            <a:r>
              <a:rPr sz="1800" spc="-5" dirty="0">
                <a:latin typeface="Arial"/>
                <a:cs typeface="Arial"/>
              </a:rPr>
              <a:t>required</a:t>
            </a:r>
            <a:endParaRPr sz="1800" dirty="0">
              <a:latin typeface="Arial"/>
              <a:cs typeface="Arial"/>
            </a:endParaRPr>
          </a:p>
          <a:p>
            <a:pPr marL="241300" indent="-229235">
              <a:lnSpc>
                <a:spcPct val="100000"/>
              </a:lnSpc>
              <a:spcBef>
                <a:spcPts val="715"/>
              </a:spcBef>
              <a:buChar char="•"/>
              <a:tabLst>
                <a:tab pos="241300" algn="l"/>
                <a:tab pos="241935" algn="l"/>
                <a:tab pos="2960370" algn="l"/>
              </a:tabLst>
            </a:pPr>
            <a:r>
              <a:rPr sz="2200" dirty="0">
                <a:latin typeface="Arial"/>
                <a:cs typeface="Arial"/>
              </a:rPr>
              <a:t>Click</a:t>
            </a:r>
            <a:r>
              <a:rPr sz="2200" spc="-5" dirty="0">
                <a:latin typeface="Arial"/>
                <a:cs typeface="Arial"/>
              </a:rPr>
              <a:t> Submit	- system assigns</a:t>
            </a:r>
            <a:r>
              <a:rPr sz="2200" spc="20" dirty="0">
                <a:latin typeface="Arial"/>
                <a:cs typeface="Arial"/>
              </a:rPr>
              <a:t> </a:t>
            </a:r>
            <a:r>
              <a:rPr sz="2200" spc="-5" dirty="0">
                <a:latin typeface="Arial"/>
                <a:cs typeface="Arial"/>
              </a:rPr>
              <a:t>SIR#</a:t>
            </a:r>
            <a:endParaRPr sz="2200" dirty="0">
              <a:latin typeface="Arial"/>
              <a:cs typeface="Arial"/>
            </a:endParaRPr>
          </a:p>
          <a:p>
            <a:pPr marL="698500" lvl="1" indent="-229235">
              <a:lnSpc>
                <a:spcPct val="100000"/>
              </a:lnSpc>
              <a:spcBef>
                <a:spcPts val="305"/>
              </a:spcBef>
              <a:buChar char="•"/>
              <a:tabLst>
                <a:tab pos="698500" algn="l"/>
                <a:tab pos="699135" algn="l"/>
              </a:tabLst>
            </a:pPr>
            <a:r>
              <a:rPr sz="1800" spc="-5" dirty="0">
                <a:latin typeface="Arial"/>
                <a:cs typeface="Arial"/>
              </a:rPr>
              <a:t>Routes request through </a:t>
            </a:r>
            <a:r>
              <a:rPr sz="1800" dirty="0">
                <a:latin typeface="Arial"/>
                <a:cs typeface="Arial"/>
              </a:rPr>
              <a:t>BP for </a:t>
            </a:r>
            <a:r>
              <a:rPr sz="1800" spc="-5" dirty="0">
                <a:latin typeface="Arial"/>
                <a:cs typeface="Arial"/>
              </a:rPr>
              <a:t>needed</a:t>
            </a:r>
            <a:r>
              <a:rPr sz="1800" spc="10" dirty="0">
                <a:latin typeface="Arial"/>
                <a:cs typeface="Arial"/>
              </a:rPr>
              <a:t> </a:t>
            </a:r>
            <a:r>
              <a:rPr sz="1800" spc="-5" dirty="0">
                <a:latin typeface="Arial"/>
                <a:cs typeface="Arial"/>
              </a:rPr>
              <a:t>approvals</a:t>
            </a:r>
            <a:endParaRPr sz="1800" dirty="0">
              <a:latin typeface="Arial"/>
              <a:cs typeface="Arial"/>
            </a:endParaRPr>
          </a:p>
          <a:p>
            <a:pPr marL="698500" lvl="1" indent="-229235">
              <a:lnSpc>
                <a:spcPct val="100000"/>
              </a:lnSpc>
              <a:spcBef>
                <a:spcPts val="295"/>
              </a:spcBef>
              <a:buChar char="•"/>
              <a:tabLst>
                <a:tab pos="698500" algn="l"/>
                <a:tab pos="699135" algn="l"/>
              </a:tabLst>
            </a:pPr>
            <a:r>
              <a:rPr sz="1700" dirty="0">
                <a:latin typeface="Arial"/>
                <a:cs typeface="Arial"/>
              </a:rPr>
              <a:t>Jot </a:t>
            </a:r>
            <a:r>
              <a:rPr sz="1700" spc="-5" dirty="0">
                <a:latin typeface="Arial"/>
                <a:cs typeface="Arial"/>
              </a:rPr>
              <a:t>down</a:t>
            </a:r>
            <a:r>
              <a:rPr sz="1700" spc="10" dirty="0">
                <a:latin typeface="Arial"/>
                <a:cs typeface="Arial"/>
              </a:rPr>
              <a:t> </a:t>
            </a:r>
            <a:r>
              <a:rPr sz="1700" dirty="0">
                <a:latin typeface="Arial"/>
                <a:cs typeface="Arial"/>
              </a:rPr>
              <a:t>SIR#</a:t>
            </a:r>
          </a:p>
          <a:p>
            <a:pPr marL="710565">
              <a:lnSpc>
                <a:spcPct val="100000"/>
              </a:lnSpc>
              <a:spcBef>
                <a:spcPts val="300"/>
              </a:spcBef>
            </a:pPr>
            <a:r>
              <a:rPr sz="1700" spc="-5" dirty="0">
                <a:latin typeface="Arial"/>
                <a:cs typeface="Arial"/>
              </a:rPr>
              <a:t>for future</a:t>
            </a:r>
            <a:r>
              <a:rPr sz="1700" spc="30" dirty="0">
                <a:latin typeface="Arial"/>
                <a:cs typeface="Arial"/>
              </a:rPr>
              <a:t> </a:t>
            </a:r>
            <a:r>
              <a:rPr sz="1700" dirty="0">
                <a:latin typeface="Arial"/>
                <a:cs typeface="Arial"/>
              </a:rPr>
              <a:t>reference</a:t>
            </a:r>
          </a:p>
        </p:txBody>
      </p:sp>
      <p:sp>
        <p:nvSpPr>
          <p:cNvPr id="4" name="object 4"/>
          <p:cNvSpPr/>
          <p:nvPr/>
        </p:nvSpPr>
        <p:spPr>
          <a:xfrm>
            <a:off x="5228844" y="2650235"/>
            <a:ext cx="178308" cy="178308"/>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6385559" y="4582667"/>
            <a:ext cx="1100328" cy="417575"/>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33528" y="1630880"/>
            <a:ext cx="4308348" cy="4834125"/>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28955" y="1580388"/>
            <a:ext cx="4318000" cy="4939665"/>
          </a:xfrm>
          <a:custGeom>
            <a:avLst/>
            <a:gdLst/>
            <a:ahLst/>
            <a:cxnLst/>
            <a:rect l="l" t="t" r="r" b="b"/>
            <a:pathLst>
              <a:path w="4318000" h="4939665">
                <a:moveTo>
                  <a:pt x="0" y="4939284"/>
                </a:moveTo>
                <a:lnTo>
                  <a:pt x="4317492" y="4939284"/>
                </a:lnTo>
                <a:lnTo>
                  <a:pt x="4317492" y="0"/>
                </a:lnTo>
                <a:lnTo>
                  <a:pt x="0" y="0"/>
                </a:lnTo>
                <a:lnTo>
                  <a:pt x="0" y="4939284"/>
                </a:lnTo>
                <a:close/>
              </a:path>
            </a:pathLst>
          </a:custGeom>
          <a:ln w="9143">
            <a:solidFill>
              <a:srgbClr val="006FC0"/>
            </a:solidFill>
          </a:ln>
        </p:spPr>
        <p:txBody>
          <a:bodyPr wrap="square" lIns="0" tIns="0" rIns="0" bIns="0" rtlCol="0"/>
          <a:lstStyle/>
          <a:p>
            <a:endParaRPr dirty="0"/>
          </a:p>
        </p:txBody>
      </p:sp>
      <p:sp>
        <p:nvSpPr>
          <p:cNvPr id="8" name="object 8"/>
          <p:cNvSpPr/>
          <p:nvPr/>
        </p:nvSpPr>
        <p:spPr>
          <a:xfrm>
            <a:off x="72389" y="1567433"/>
            <a:ext cx="1248410" cy="342900"/>
          </a:xfrm>
          <a:custGeom>
            <a:avLst/>
            <a:gdLst/>
            <a:ahLst/>
            <a:cxnLst/>
            <a:rect l="l" t="t" r="r" b="b"/>
            <a:pathLst>
              <a:path w="1248410" h="342900">
                <a:moveTo>
                  <a:pt x="0" y="342900"/>
                </a:moveTo>
                <a:lnTo>
                  <a:pt x="1248156" y="342900"/>
                </a:lnTo>
                <a:lnTo>
                  <a:pt x="1248156" y="0"/>
                </a:lnTo>
                <a:lnTo>
                  <a:pt x="0" y="0"/>
                </a:lnTo>
                <a:lnTo>
                  <a:pt x="0" y="342900"/>
                </a:lnTo>
                <a:close/>
              </a:path>
            </a:pathLst>
          </a:custGeom>
          <a:ln w="28956">
            <a:solidFill>
              <a:srgbClr val="FF0000"/>
            </a:solidFill>
          </a:ln>
        </p:spPr>
        <p:txBody>
          <a:bodyPr wrap="square" lIns="0" tIns="0" rIns="0" bIns="0" rtlCol="0"/>
          <a:lstStyle/>
          <a:p>
            <a:endParaRPr dirty="0"/>
          </a:p>
        </p:txBody>
      </p:sp>
      <p:sp>
        <p:nvSpPr>
          <p:cNvPr id="9" name="object 9"/>
          <p:cNvSpPr/>
          <p:nvPr/>
        </p:nvSpPr>
        <p:spPr>
          <a:xfrm>
            <a:off x="1626870" y="2529077"/>
            <a:ext cx="885825" cy="495300"/>
          </a:xfrm>
          <a:custGeom>
            <a:avLst/>
            <a:gdLst/>
            <a:ahLst/>
            <a:cxnLst/>
            <a:rect l="l" t="t" r="r" b="b"/>
            <a:pathLst>
              <a:path w="885825" h="495300">
                <a:moveTo>
                  <a:pt x="0" y="495300"/>
                </a:moveTo>
                <a:lnTo>
                  <a:pt x="885444" y="495300"/>
                </a:lnTo>
                <a:lnTo>
                  <a:pt x="885444" y="0"/>
                </a:lnTo>
                <a:lnTo>
                  <a:pt x="0" y="0"/>
                </a:lnTo>
                <a:lnTo>
                  <a:pt x="0" y="495300"/>
                </a:lnTo>
                <a:close/>
              </a:path>
            </a:pathLst>
          </a:custGeom>
          <a:ln w="28956">
            <a:solidFill>
              <a:srgbClr val="FF0000"/>
            </a:solidFill>
          </a:ln>
        </p:spPr>
        <p:txBody>
          <a:bodyPr wrap="square" lIns="0" tIns="0" rIns="0" bIns="0" rtlCol="0"/>
          <a:lstStyle/>
          <a:p>
            <a:endParaRPr dirty="0"/>
          </a:p>
        </p:txBody>
      </p:sp>
      <p:sp>
        <p:nvSpPr>
          <p:cNvPr id="10" name="object 10"/>
          <p:cNvSpPr/>
          <p:nvPr/>
        </p:nvSpPr>
        <p:spPr>
          <a:xfrm>
            <a:off x="1620774" y="3661409"/>
            <a:ext cx="2588260" cy="300355"/>
          </a:xfrm>
          <a:custGeom>
            <a:avLst/>
            <a:gdLst/>
            <a:ahLst/>
            <a:cxnLst/>
            <a:rect l="l" t="t" r="r" b="b"/>
            <a:pathLst>
              <a:path w="2588260" h="300354">
                <a:moveTo>
                  <a:pt x="0" y="300227"/>
                </a:moveTo>
                <a:lnTo>
                  <a:pt x="2587752" y="300227"/>
                </a:lnTo>
                <a:lnTo>
                  <a:pt x="2587752" y="0"/>
                </a:lnTo>
                <a:lnTo>
                  <a:pt x="0" y="0"/>
                </a:lnTo>
                <a:lnTo>
                  <a:pt x="0" y="300227"/>
                </a:lnTo>
                <a:close/>
              </a:path>
            </a:pathLst>
          </a:custGeom>
          <a:ln w="28955">
            <a:solidFill>
              <a:srgbClr val="FF0000"/>
            </a:solidFill>
          </a:ln>
        </p:spPr>
        <p:txBody>
          <a:bodyPr wrap="square" lIns="0" tIns="0" rIns="0" bIns="0" rtlCol="0"/>
          <a:lstStyle/>
          <a:p>
            <a:endParaRPr dirty="0"/>
          </a:p>
        </p:txBody>
      </p:sp>
      <p:sp>
        <p:nvSpPr>
          <p:cNvPr id="11" name="object 11"/>
          <p:cNvSpPr/>
          <p:nvPr/>
        </p:nvSpPr>
        <p:spPr>
          <a:xfrm>
            <a:off x="1547622" y="4347209"/>
            <a:ext cx="2420620" cy="285115"/>
          </a:xfrm>
          <a:custGeom>
            <a:avLst/>
            <a:gdLst/>
            <a:ahLst/>
            <a:cxnLst/>
            <a:rect l="l" t="t" r="r" b="b"/>
            <a:pathLst>
              <a:path w="2420620" h="285114">
                <a:moveTo>
                  <a:pt x="0" y="284988"/>
                </a:moveTo>
                <a:lnTo>
                  <a:pt x="2420112" y="284988"/>
                </a:lnTo>
                <a:lnTo>
                  <a:pt x="2420112" y="0"/>
                </a:lnTo>
                <a:lnTo>
                  <a:pt x="0" y="0"/>
                </a:lnTo>
                <a:lnTo>
                  <a:pt x="0" y="284988"/>
                </a:lnTo>
                <a:close/>
              </a:path>
            </a:pathLst>
          </a:custGeom>
          <a:ln w="28956">
            <a:solidFill>
              <a:srgbClr val="FF0000"/>
            </a:solidFill>
          </a:ln>
        </p:spPr>
        <p:txBody>
          <a:bodyPr wrap="square" lIns="0" tIns="0" rIns="0" bIns="0" rtlCol="0"/>
          <a:lstStyle/>
          <a:p>
            <a:endParaRPr dirty="0"/>
          </a:p>
        </p:txBody>
      </p:sp>
      <p:sp>
        <p:nvSpPr>
          <p:cNvPr id="12" name="object 12"/>
          <p:cNvSpPr/>
          <p:nvPr/>
        </p:nvSpPr>
        <p:spPr>
          <a:xfrm>
            <a:off x="1421130" y="4792217"/>
            <a:ext cx="224154" cy="1343025"/>
          </a:xfrm>
          <a:custGeom>
            <a:avLst/>
            <a:gdLst/>
            <a:ahLst/>
            <a:cxnLst/>
            <a:rect l="l" t="t" r="r" b="b"/>
            <a:pathLst>
              <a:path w="224155" h="1343025">
                <a:moveTo>
                  <a:pt x="223774" y="1342643"/>
                </a:moveTo>
                <a:lnTo>
                  <a:pt x="180199" y="1333852"/>
                </a:lnTo>
                <a:lnTo>
                  <a:pt x="144637" y="1309874"/>
                </a:lnTo>
                <a:lnTo>
                  <a:pt x="120671" y="1274310"/>
                </a:lnTo>
                <a:lnTo>
                  <a:pt x="111886" y="1230756"/>
                </a:lnTo>
                <a:lnTo>
                  <a:pt x="111886" y="783208"/>
                </a:lnTo>
                <a:lnTo>
                  <a:pt x="103102" y="739634"/>
                </a:lnTo>
                <a:lnTo>
                  <a:pt x="79136" y="704072"/>
                </a:lnTo>
                <a:lnTo>
                  <a:pt x="43574" y="680106"/>
                </a:lnTo>
                <a:lnTo>
                  <a:pt x="0" y="671321"/>
                </a:lnTo>
                <a:lnTo>
                  <a:pt x="43574" y="662537"/>
                </a:lnTo>
                <a:lnTo>
                  <a:pt x="79136" y="638571"/>
                </a:lnTo>
                <a:lnTo>
                  <a:pt x="103102" y="603009"/>
                </a:lnTo>
                <a:lnTo>
                  <a:pt x="111886" y="559434"/>
                </a:lnTo>
                <a:lnTo>
                  <a:pt x="111886" y="111886"/>
                </a:lnTo>
                <a:lnTo>
                  <a:pt x="120671" y="68312"/>
                </a:lnTo>
                <a:lnTo>
                  <a:pt x="144637" y="32750"/>
                </a:lnTo>
                <a:lnTo>
                  <a:pt x="180199" y="8784"/>
                </a:lnTo>
                <a:lnTo>
                  <a:pt x="223774" y="0"/>
                </a:lnTo>
              </a:path>
            </a:pathLst>
          </a:custGeom>
          <a:ln w="28956">
            <a:solidFill>
              <a:srgbClr val="FF0000"/>
            </a:solidFill>
          </a:ln>
        </p:spPr>
        <p:txBody>
          <a:bodyPr wrap="square" lIns="0" tIns="0" rIns="0" bIns="0" rtlCol="0"/>
          <a:lstStyle/>
          <a:p>
            <a:endParaRPr dirty="0"/>
          </a:p>
        </p:txBody>
      </p:sp>
      <p:sp>
        <p:nvSpPr>
          <p:cNvPr id="13" name="object 13"/>
          <p:cNvSpPr/>
          <p:nvPr/>
        </p:nvSpPr>
        <p:spPr>
          <a:xfrm>
            <a:off x="4342891" y="4792217"/>
            <a:ext cx="224154" cy="1343025"/>
          </a:xfrm>
          <a:custGeom>
            <a:avLst/>
            <a:gdLst/>
            <a:ahLst/>
            <a:cxnLst/>
            <a:rect l="l" t="t" r="r" b="b"/>
            <a:pathLst>
              <a:path w="224154" h="1343025">
                <a:moveTo>
                  <a:pt x="0" y="0"/>
                </a:moveTo>
                <a:lnTo>
                  <a:pt x="43574" y="8784"/>
                </a:lnTo>
                <a:lnTo>
                  <a:pt x="79136" y="32750"/>
                </a:lnTo>
                <a:lnTo>
                  <a:pt x="103102" y="68312"/>
                </a:lnTo>
                <a:lnTo>
                  <a:pt x="111887" y="111886"/>
                </a:lnTo>
                <a:lnTo>
                  <a:pt x="111887" y="559434"/>
                </a:lnTo>
                <a:lnTo>
                  <a:pt x="120671" y="603009"/>
                </a:lnTo>
                <a:lnTo>
                  <a:pt x="144637" y="638571"/>
                </a:lnTo>
                <a:lnTo>
                  <a:pt x="180199" y="662537"/>
                </a:lnTo>
                <a:lnTo>
                  <a:pt x="223774" y="671321"/>
                </a:lnTo>
                <a:lnTo>
                  <a:pt x="180199" y="680106"/>
                </a:lnTo>
                <a:lnTo>
                  <a:pt x="144637" y="704072"/>
                </a:lnTo>
                <a:lnTo>
                  <a:pt x="120671" y="739634"/>
                </a:lnTo>
                <a:lnTo>
                  <a:pt x="111887" y="783208"/>
                </a:lnTo>
                <a:lnTo>
                  <a:pt x="111887" y="1230756"/>
                </a:lnTo>
                <a:lnTo>
                  <a:pt x="103102" y="1274310"/>
                </a:lnTo>
                <a:lnTo>
                  <a:pt x="79136" y="1309874"/>
                </a:lnTo>
                <a:lnTo>
                  <a:pt x="43574" y="1333852"/>
                </a:lnTo>
                <a:lnTo>
                  <a:pt x="0" y="1342643"/>
                </a:lnTo>
              </a:path>
            </a:pathLst>
          </a:custGeom>
          <a:ln w="28956">
            <a:solidFill>
              <a:srgbClr val="FF0000"/>
            </a:solidFill>
          </a:ln>
        </p:spPr>
        <p:txBody>
          <a:bodyPr wrap="square" lIns="0" tIns="0" rIns="0" bIns="0" rtlCol="0"/>
          <a:lstStyle/>
          <a:p>
            <a:endParaRPr dirty="0"/>
          </a:p>
        </p:txBody>
      </p:sp>
      <p:sp>
        <p:nvSpPr>
          <p:cNvPr id="14" name="object 14"/>
          <p:cNvSpPr/>
          <p:nvPr/>
        </p:nvSpPr>
        <p:spPr>
          <a:xfrm>
            <a:off x="1895855" y="5375147"/>
            <a:ext cx="179831" cy="179832"/>
          </a:xfrm>
          <a:prstGeom prst="rect">
            <a:avLst/>
          </a:prstGeom>
          <a:blipFill>
            <a:blip r:embed="rId5" cstate="print"/>
            <a:stretch>
              <a:fillRect/>
            </a:stretch>
          </a:blipFill>
        </p:spPr>
        <p:txBody>
          <a:bodyPr wrap="square" lIns="0" tIns="0" rIns="0" bIns="0" rtlCol="0"/>
          <a:lstStyle/>
          <a:p>
            <a:endParaRPr dirty="0"/>
          </a:p>
        </p:txBody>
      </p:sp>
      <p:sp>
        <p:nvSpPr>
          <p:cNvPr id="15" name="object 15"/>
          <p:cNvSpPr/>
          <p:nvPr/>
        </p:nvSpPr>
        <p:spPr>
          <a:xfrm>
            <a:off x="7184135" y="5269991"/>
            <a:ext cx="4898135" cy="1153588"/>
          </a:xfrm>
          <a:prstGeom prst="rect">
            <a:avLst/>
          </a:prstGeom>
          <a:blipFill>
            <a:blip r:embed="rId6" cstate="print"/>
            <a:stretch>
              <a:fillRect/>
            </a:stretch>
          </a:blipFill>
        </p:spPr>
        <p:txBody>
          <a:bodyPr wrap="square" lIns="0" tIns="0" rIns="0" bIns="0" rtlCol="0"/>
          <a:lstStyle/>
          <a:p>
            <a:endParaRPr dirty="0"/>
          </a:p>
        </p:txBody>
      </p:sp>
      <p:sp>
        <p:nvSpPr>
          <p:cNvPr id="16" name="object 16"/>
          <p:cNvSpPr/>
          <p:nvPr/>
        </p:nvSpPr>
        <p:spPr>
          <a:xfrm>
            <a:off x="8492490" y="5467350"/>
            <a:ext cx="723900" cy="247015"/>
          </a:xfrm>
          <a:custGeom>
            <a:avLst/>
            <a:gdLst/>
            <a:ahLst/>
            <a:cxnLst/>
            <a:rect l="l" t="t" r="r" b="b"/>
            <a:pathLst>
              <a:path w="723900" h="247014">
                <a:moveTo>
                  <a:pt x="0" y="246887"/>
                </a:moveTo>
                <a:lnTo>
                  <a:pt x="723900" y="246887"/>
                </a:lnTo>
                <a:lnTo>
                  <a:pt x="723900" y="0"/>
                </a:lnTo>
                <a:lnTo>
                  <a:pt x="0" y="0"/>
                </a:lnTo>
                <a:lnTo>
                  <a:pt x="0" y="246887"/>
                </a:lnTo>
                <a:close/>
              </a:path>
            </a:pathLst>
          </a:custGeom>
          <a:ln w="19812">
            <a:solidFill>
              <a:srgbClr val="FF0000"/>
            </a:solidFill>
          </a:ln>
        </p:spPr>
        <p:txBody>
          <a:bodyPr wrap="square" lIns="0" tIns="0" rIns="0" bIns="0" rtlCol="0"/>
          <a:lstStyle/>
          <a:p>
            <a:endParaRPr dirty="0"/>
          </a:p>
        </p:txBody>
      </p:sp>
    </p:spTree>
    <p:extLst>
      <p:ext uri="{BB962C8B-B14F-4D97-AF65-F5344CB8AC3E}">
        <p14:creationId xmlns:p14="http://schemas.microsoft.com/office/powerpoint/2010/main" val="3946018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ED70-7811-F04D-B08E-425F1FFE0879}"/>
              </a:ext>
            </a:extLst>
          </p:cNvPr>
          <p:cNvSpPr>
            <a:spLocks noGrp="1"/>
          </p:cNvSpPr>
          <p:nvPr>
            <p:ph type="title"/>
          </p:nvPr>
        </p:nvSpPr>
        <p:spPr>
          <a:xfrm>
            <a:off x="202184" y="121158"/>
            <a:ext cx="10465816" cy="1107996"/>
          </a:xfrm>
        </p:spPr>
        <p:txBody>
          <a:bodyPr/>
          <a:lstStyle/>
          <a:p>
            <a:r>
              <a:rPr lang="en-US" dirty="0"/>
              <a:t>Information, attachments, process:</a:t>
            </a:r>
          </a:p>
        </p:txBody>
      </p:sp>
      <p:sp>
        <p:nvSpPr>
          <p:cNvPr id="3" name="Text Placeholder 2">
            <a:extLst>
              <a:ext uri="{FF2B5EF4-FFF2-40B4-BE49-F238E27FC236}">
                <a16:creationId xmlns:a16="http://schemas.microsoft.com/office/drawing/2014/main" id="{609539DD-C58F-C94A-86E7-B459E6C28665}"/>
              </a:ext>
            </a:extLst>
          </p:cNvPr>
          <p:cNvSpPr>
            <a:spLocks noGrp="1"/>
          </p:cNvSpPr>
          <p:nvPr>
            <p:ph type="body" idx="1"/>
          </p:nvPr>
        </p:nvSpPr>
        <p:spPr>
          <a:xfrm>
            <a:off x="381000" y="838200"/>
            <a:ext cx="10972800" cy="5693866"/>
          </a:xfrm>
        </p:spPr>
        <p:txBody>
          <a:bodyPr/>
          <a:lstStyle/>
          <a:p>
            <a:pPr lvl="1"/>
            <a:endParaRPr lang="en-US" dirty="0"/>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Arial" panose="020B0604020202020204" pitchFamily="34" charset="0"/>
                <a:cs typeface="Arial" panose="020B0604020202020204" pitchFamily="34" charset="0"/>
              </a:rPr>
              <a:t>Sending Funds to Scholarship Office</a:t>
            </a:r>
          </a:p>
          <a:p>
            <a:pPr marL="800100" marR="0" lvl="1"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In the memo field, enter the scholarship item type in required format. This is GF + the item type. Add attachments if needed. When you submit, send an email to Rebecca Magaña with the SIR# in the subject line, a pdf of the SIR document (named as – SIR#_unit name_scholarship name), a pdf of the gift inquiry page, and a pdf of the Summary Balance Sheet and Income Statement (if needed). These should be combined into one pdf per SIR#.</a:t>
            </a:r>
          </a:p>
          <a:p>
            <a:pPr lvl="1"/>
            <a:endParaRPr lang="en-US" dirty="0">
              <a:latin typeface="Arial" panose="020B0604020202020204" pitchFamily="34" charset="0"/>
              <a:cs typeface="Arial" panose="020B0604020202020204" pitchFamily="34" charset="0"/>
            </a:endParaRPr>
          </a:p>
          <a:p>
            <a:pPr marR="0" lvl="0" defTabSz="914400" eaLnBrk="1" fontAlgn="auto" latinLnBrk="0" hangingPunct="1">
              <a:lnSpc>
                <a:spcPct val="100000"/>
              </a:lnSpc>
              <a:spcBef>
                <a:spcPts val="0"/>
              </a:spcBef>
              <a:spcAft>
                <a:spcPts val="0"/>
              </a:spcAft>
              <a:buClrTx/>
              <a:buSzTx/>
              <a:tabLst/>
              <a:defRPr/>
            </a:pPr>
            <a:r>
              <a:rPr lang="en-US" dirty="0">
                <a:solidFill>
                  <a:prstClr val="black"/>
                </a:solidFill>
                <a:latin typeface="Arial" panose="020B0604020202020204" pitchFamily="34" charset="0"/>
                <a:cs typeface="Arial" panose="020B0604020202020204" pitchFamily="34" charset="0"/>
              </a:rPr>
              <a:t>To obtain scholarship approval you must:</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200" dirty="0">
                <a:solidFill>
                  <a:prstClr val="black"/>
                </a:solidFill>
                <a:latin typeface="Arial" panose="020B0604020202020204" pitchFamily="34" charset="0"/>
                <a:cs typeface="Arial" panose="020B0604020202020204" pitchFamily="34" charset="0"/>
              </a:rPr>
              <a:t>Submit the award in PeopleSoft </a:t>
            </a:r>
          </a:p>
          <a:p>
            <a:pPr marL="457200" marR="0" lvl="0" indent="-457200" defTabSz="914400" eaLnBrk="1" fontAlgn="auto" latinLnBrk="0" hangingPunct="1">
              <a:lnSpc>
                <a:spcPct val="100000"/>
              </a:lnSpc>
              <a:spcBef>
                <a:spcPts val="0"/>
              </a:spcBef>
              <a:spcAft>
                <a:spcPts val="0"/>
              </a:spcAft>
              <a:buClrTx/>
              <a:buSzTx/>
              <a:buFont typeface="+mj-lt"/>
              <a:buAutoNum type="arabicPeriod"/>
              <a:tabLst/>
              <a:defRPr/>
            </a:pPr>
            <a:r>
              <a:rPr lang="en-US" sz="2200" dirty="0">
                <a:solidFill>
                  <a:prstClr val="black"/>
                </a:solidFill>
                <a:latin typeface="Arial" panose="020B0604020202020204" pitchFamily="34" charset="0"/>
                <a:cs typeface="Arial" panose="020B0604020202020204" pitchFamily="34" charset="0"/>
              </a:rPr>
              <a:t>Process </a:t>
            </a:r>
            <a:r>
              <a:rPr lang="en-US" sz="2200" b="1" dirty="0">
                <a:solidFill>
                  <a:prstClr val="black"/>
                </a:solidFill>
                <a:latin typeface="Arial" panose="020B0604020202020204" pitchFamily="34" charset="0"/>
                <a:cs typeface="Arial" panose="020B0604020202020204" pitchFamily="34" charset="0"/>
              </a:rPr>
              <a:t>at least one</a:t>
            </a:r>
            <a:r>
              <a:rPr lang="en-US" sz="2200" dirty="0">
                <a:solidFill>
                  <a:prstClr val="black"/>
                </a:solidFill>
                <a:latin typeface="Arial" panose="020B0604020202020204" pitchFamily="34" charset="0"/>
                <a:cs typeface="Arial" panose="020B0604020202020204" pitchFamily="34" charset="0"/>
              </a:rPr>
              <a:t> of the following:</a:t>
            </a:r>
          </a:p>
          <a:p>
            <a:pPr marL="914400" lvl="1" indent="-457200">
              <a:buFont typeface="+mj-lt"/>
              <a:buAutoNum type="alphaUcPeriod"/>
              <a:defRPr/>
            </a:pPr>
            <a:r>
              <a:rPr lang="en-US" sz="2000" dirty="0">
                <a:solidFill>
                  <a:prstClr val="black"/>
                </a:solidFill>
                <a:latin typeface="Arial" panose="020B0604020202020204" pitchFamily="34" charset="0"/>
                <a:cs typeface="Arial" panose="020B0604020202020204" pitchFamily="34" charset="0"/>
              </a:rPr>
              <a:t>Request the funds via Supplier Invoice Request </a:t>
            </a:r>
          </a:p>
          <a:p>
            <a:pPr marL="1200150" marR="0" lvl="2"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Send the required SIR documents to Rebecca Magaña</a:t>
            </a:r>
          </a:p>
          <a:p>
            <a:pPr marL="914400" lvl="1" indent="-457200">
              <a:buFont typeface="+mj-lt"/>
              <a:buAutoNum type="alphaUcPeriod"/>
              <a:defRPr/>
            </a:pPr>
            <a:r>
              <a:rPr lang="en-US" sz="2000" dirty="0">
                <a:solidFill>
                  <a:prstClr val="black"/>
                </a:solidFill>
                <a:latin typeface="Arial" panose="020B0604020202020204" pitchFamily="34" charset="0"/>
                <a:cs typeface="Arial" panose="020B0604020202020204" pitchFamily="34" charset="0"/>
              </a:rPr>
              <a:t>Request the funds by emailing Scholarship Transfer</a:t>
            </a:r>
          </a:p>
          <a:p>
            <a:pPr marL="1200150" lvl="2" indent="-285750">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Copy Rebecca Magaña on this email </a:t>
            </a:r>
          </a:p>
          <a:p>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SCHOLARSHIPS WILL NOT BE APPROVED UNTIL FUNDING IS VERIFIED AND AWARD IS MATCHED IN PEOPLESOFT. </a:t>
            </a:r>
          </a:p>
        </p:txBody>
      </p:sp>
    </p:spTree>
    <p:extLst>
      <p:ext uri="{BB962C8B-B14F-4D97-AF65-F5344CB8AC3E}">
        <p14:creationId xmlns:p14="http://schemas.microsoft.com/office/powerpoint/2010/main" val="2831796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46163-F6D4-6C46-8BFD-5E757729FA27}"/>
              </a:ext>
            </a:extLst>
          </p:cNvPr>
          <p:cNvSpPr>
            <a:spLocks noGrp="1"/>
          </p:cNvSpPr>
          <p:nvPr>
            <p:ph type="title"/>
          </p:nvPr>
        </p:nvSpPr>
        <p:spPr>
          <a:xfrm>
            <a:off x="202184" y="121158"/>
            <a:ext cx="9094216" cy="553998"/>
          </a:xfrm>
        </p:spPr>
        <p:txBody>
          <a:bodyPr/>
          <a:lstStyle/>
          <a:p>
            <a:r>
              <a:rPr lang="en-US" dirty="0"/>
              <a:t>Scholarship Recipient Process</a:t>
            </a:r>
          </a:p>
        </p:txBody>
      </p:sp>
      <p:sp>
        <p:nvSpPr>
          <p:cNvPr id="3" name="Text Placeholder 2">
            <a:extLst>
              <a:ext uri="{FF2B5EF4-FFF2-40B4-BE49-F238E27FC236}">
                <a16:creationId xmlns:a16="http://schemas.microsoft.com/office/drawing/2014/main" id="{4EB412B2-2B61-AA4B-892A-106B2C690414}"/>
              </a:ext>
            </a:extLst>
          </p:cNvPr>
          <p:cNvSpPr>
            <a:spLocks noGrp="1"/>
          </p:cNvSpPr>
          <p:nvPr>
            <p:ph type="body" idx="1"/>
          </p:nvPr>
        </p:nvSpPr>
        <p:spPr>
          <a:xfrm>
            <a:off x="609600" y="1224199"/>
            <a:ext cx="10972800" cy="2954655"/>
          </a:xfrm>
        </p:spPr>
        <p:txBody>
          <a:bodyPr/>
          <a:lstStyle/>
          <a:p>
            <a:pPr marL="342900" marR="0" lvl="0" indent="-342900">
              <a:spcBef>
                <a:spcPts val="0"/>
              </a:spcBef>
              <a:spcAft>
                <a:spcPts val="0"/>
              </a:spcAft>
              <a:buFont typeface="Symbol"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Scholarship recipients should be notified prior to the award being posted in PeopleSoft</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All scholarship recipients must submit a ‘Terms of Agreement.’ Completed ‘Terms of Agreement’ should be kept on file in the academic unit.</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dirty="0">
                <a:latin typeface="Calibri" panose="020F0502020204030204" pitchFamily="34" charset="0"/>
                <a:ea typeface="Calibri" panose="020F0502020204030204" pitchFamily="34" charset="0"/>
                <a:cs typeface="Calibri" panose="020F0502020204030204" pitchFamily="34" charset="0"/>
              </a:rPr>
              <a:t>All scholarship recipients should submit a ‘thank you letter.’ Recipient thank you letters should be sent to the applicable College Development Officer who will share them with the donor.</a:t>
            </a:r>
            <a:endParaRPr lang="en-US" sz="20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75923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152400"/>
            <a:ext cx="7932928" cy="567463"/>
          </a:xfrm>
          <a:prstGeom prst="rect">
            <a:avLst/>
          </a:prstGeom>
        </p:spPr>
        <p:txBody>
          <a:bodyPr vert="horz" wrap="square" lIns="0" tIns="13335" rIns="0" bIns="0" rtlCol="0">
            <a:spAutoFit/>
          </a:bodyPr>
          <a:lstStyle/>
          <a:p>
            <a:pPr marL="12700">
              <a:lnSpc>
                <a:spcPct val="100000"/>
              </a:lnSpc>
              <a:spcBef>
                <a:spcPts val="105"/>
              </a:spcBef>
            </a:pPr>
            <a:r>
              <a:rPr lang="en-US" dirty="0"/>
              <a:t>Helpful Links and Information</a:t>
            </a:r>
            <a:endParaRPr dirty="0"/>
          </a:p>
        </p:txBody>
      </p:sp>
      <p:sp>
        <p:nvSpPr>
          <p:cNvPr id="3" name="object 3"/>
          <p:cNvSpPr txBox="1"/>
          <p:nvPr/>
        </p:nvSpPr>
        <p:spPr>
          <a:xfrm>
            <a:off x="152400" y="719863"/>
            <a:ext cx="11887200" cy="5773311"/>
          </a:xfrm>
          <a:prstGeom prst="rect">
            <a:avLst/>
          </a:prstGeom>
        </p:spPr>
        <p:txBody>
          <a:bodyPr vert="horz" wrap="square" lIns="0" tIns="61594" rIns="0" bIns="0" rtlCol="0">
            <a:spAutoFit/>
          </a:bodyPr>
          <a:lstStyle/>
          <a:p>
            <a:pPr marL="285750" indent="-285750">
              <a:buFont typeface="Arial" panose="020B0604020202020204" pitchFamily="34" charset="0"/>
              <a:buChar char="•"/>
            </a:pPr>
            <a:r>
              <a:rPr lang="en-US" sz="1600" dirty="0"/>
              <a:t>The College Foundation and Scholarships Resource page </a:t>
            </a:r>
            <a:r>
              <a:rPr lang="en-US" sz="1600" dirty="0">
                <a:hlinkClick r:id="rId2"/>
              </a:rPr>
              <a:t>https://hrfinance.thecollege.asu.edu/budget-and-finance/scholarships</a:t>
            </a:r>
            <a:endParaRPr lang="en-US" sz="1600" dirty="0"/>
          </a:p>
          <a:p>
            <a:pPr marL="285750" indent="-285750">
              <a:buFont typeface="Arial" panose="020B0604020202020204" pitchFamily="34" charset="0"/>
              <a:buChar char="•"/>
            </a:pPr>
            <a:r>
              <a:rPr lang="en-US" sz="1600" dirty="0"/>
              <a:t>Financial Aid Scholarship Administrators Website </a:t>
            </a:r>
            <a:r>
              <a:rPr lang="en-US" sz="1600" u="sng" dirty="0">
                <a:hlinkClick r:id="rId3"/>
              </a:rPr>
              <a:t>Scholarship Administrators Resources </a:t>
            </a:r>
            <a:r>
              <a:rPr lang="en-US" sz="1600" dirty="0">
                <a:hlinkClick r:id="rId3"/>
              </a:rPr>
              <a:t>page</a:t>
            </a:r>
            <a:r>
              <a:rPr lang="en-US" sz="1600" dirty="0"/>
              <a:t> </a:t>
            </a:r>
          </a:p>
          <a:p>
            <a:pPr marL="285750" indent="-285750">
              <a:buFont typeface="Arial" panose="020B0604020202020204" pitchFamily="34" charset="0"/>
              <a:buChar char="•"/>
            </a:pPr>
            <a:r>
              <a:rPr lang="en-US" sz="1600" dirty="0"/>
              <a:t>Scholarship Posting Users Guide </a:t>
            </a:r>
            <a:r>
              <a:rPr lang="en-US" sz="1600" u="sng" dirty="0">
                <a:hlinkClick r:id="rId4"/>
              </a:rPr>
              <a:t>DSP User Guide</a:t>
            </a:r>
            <a:endParaRPr lang="en-US" sz="1600" dirty="0"/>
          </a:p>
          <a:p>
            <a:pPr marL="285750" indent="-285750">
              <a:buFont typeface="Arial" panose="020B0604020202020204" pitchFamily="34" charset="0"/>
              <a:buChar char="•"/>
            </a:pPr>
            <a:r>
              <a:rPr lang="en-US" sz="1600" dirty="0"/>
              <a:t>Requesting Distributed Scholarship Poster Access: </a:t>
            </a:r>
            <a:r>
              <a:rPr lang="en-US" sz="1600" u="sng" dirty="0">
                <a:hlinkClick r:id="rId5"/>
              </a:rPr>
              <a:t>Requesting DSP Access</a:t>
            </a:r>
            <a:r>
              <a:rPr lang="en-US" sz="1600" dirty="0"/>
              <a:t>. Once you have completed DSP training (</a:t>
            </a:r>
            <a:r>
              <a:rPr lang="en-US" sz="1600" u="sng" dirty="0">
                <a:hlinkClick r:id="rId6"/>
              </a:rPr>
              <a:t>Career Edge</a:t>
            </a:r>
            <a:r>
              <a:rPr lang="en-US" sz="1600" dirty="0"/>
              <a:t>, “Browse Training” search for “DSP User Training”) and PeopleSoft access is granted, email Rebecca Magaña with your ASUrite and the posting access level required. </a:t>
            </a:r>
          </a:p>
          <a:p>
            <a:pPr marL="1200150" lvl="2" indent="-285750">
              <a:buFont typeface="Arial" panose="020B0604020202020204" pitchFamily="34" charset="0"/>
              <a:buChar char="•"/>
            </a:pPr>
            <a:r>
              <a:rPr lang="en-US" sz="1600" dirty="0"/>
              <a:t>Level 1 – This access level is given to the person(s) that will enter scholarship awards.</a:t>
            </a:r>
          </a:p>
          <a:p>
            <a:pPr marL="1200150" lvl="2" indent="-285750">
              <a:buFont typeface="Arial" panose="020B0604020202020204" pitchFamily="34" charset="0"/>
              <a:buChar char="•"/>
            </a:pPr>
            <a:r>
              <a:rPr lang="en-US" sz="1600" dirty="0"/>
              <a:t>Level 2 – This access level is given to the person(s) that will complete the first review and award approval.</a:t>
            </a:r>
          </a:p>
          <a:p>
            <a:pPr marL="1200150" lvl="2" indent="-285750">
              <a:buFont typeface="Arial" panose="020B0604020202020204" pitchFamily="34" charset="0"/>
              <a:buChar char="•"/>
            </a:pPr>
            <a:r>
              <a:rPr lang="en-US" sz="1600" dirty="0"/>
              <a:t>Decision – This access level allows users to pull application data for scholarships submitted via the ASU Scholarship Portal (see Portal Application Data Pull Procedures in DSP guide for more information).</a:t>
            </a:r>
          </a:p>
          <a:p>
            <a:pPr marL="285750" indent="-285750">
              <a:lnSpc>
                <a:spcPct val="107000"/>
              </a:lnSpc>
              <a:buFont typeface="Arial" panose="020B0604020202020204" pitchFamily="34" charset="0"/>
              <a:buChar char="•"/>
            </a:pPr>
            <a:r>
              <a:rPr lang="en-US" sz="1600" dirty="0">
                <a:ea typeface="Times New Roman" panose="02020603050405020304" pitchFamily="18" charset="0"/>
                <a:cs typeface="Calibri" panose="020F0502020204030204" pitchFamily="34" charset="0"/>
              </a:rPr>
              <a:t>To request access to ASU Foundation Workday:</a:t>
            </a:r>
          </a:p>
          <a:p>
            <a:pPr marL="1200150" lvl="2" indent="-285750">
              <a:buFont typeface="Arial" panose="020B0604020202020204" pitchFamily="34" charset="0"/>
              <a:buChar char="•"/>
            </a:pPr>
            <a:r>
              <a:rPr lang="en-US" sz="1600" b="0" i="0" dirty="0">
                <a:solidFill>
                  <a:srgbClr val="191919"/>
                </a:solidFill>
                <a:effectLst/>
                <a:cs typeface="Calibri Light" panose="020F0302020204030204" pitchFamily="34" charset="0"/>
              </a:rPr>
              <a:t>The </a:t>
            </a:r>
            <a:r>
              <a:rPr lang="en-US" sz="1600" b="1" i="0" dirty="0">
                <a:solidFill>
                  <a:srgbClr val="191919"/>
                </a:solidFill>
                <a:effectLst/>
                <a:cs typeface="Calibri Light" panose="020F0302020204030204" pitchFamily="34" charset="0"/>
              </a:rPr>
              <a:t>Gift Financial Analyst Role</a:t>
            </a:r>
            <a:r>
              <a:rPr lang="en-US" sz="1600" b="0" i="0" dirty="0">
                <a:solidFill>
                  <a:srgbClr val="191919"/>
                </a:solidFill>
                <a:effectLst/>
                <a:cs typeface="Calibri Light" panose="020F0302020204030204" pitchFamily="34" charset="0"/>
              </a:rPr>
              <a:t> can now be requested here: </a:t>
            </a:r>
            <a:r>
              <a:rPr lang="en-US" sz="1600" b="0" i="0" dirty="0">
                <a:solidFill>
                  <a:srgbClr val="191919"/>
                </a:solidFill>
                <a:effectLst/>
                <a:cs typeface="Calibri Light" panose="020F0302020204030204" pitchFamily="34" charset="0"/>
                <a:hlinkClick r:id="rId7"/>
              </a:rPr>
              <a:t>https://asuep-563184.workflowcloud.com/forms/a3c3e35c-f7d6-4726-87a8-beba44e23d24</a:t>
            </a:r>
            <a:endParaRPr lang="en-US" sz="1600" b="0" i="0" dirty="0">
              <a:solidFill>
                <a:srgbClr val="191919"/>
              </a:solidFill>
              <a:effectLst/>
              <a:cs typeface="Calibri Light" panose="020F0302020204030204" pitchFamily="34" charset="0"/>
            </a:endParaRPr>
          </a:p>
          <a:p>
            <a:pPr marL="1200150" lvl="2" indent="-285750">
              <a:buFont typeface="Arial" panose="020B0604020202020204" pitchFamily="34" charset="0"/>
              <a:buChar char="•"/>
            </a:pPr>
            <a:r>
              <a:rPr lang="en-US" sz="1600" b="0" i="0" dirty="0">
                <a:solidFill>
                  <a:srgbClr val="191919"/>
                </a:solidFill>
                <a:effectLst/>
                <a:cs typeface="Calibri Light" panose="020F0302020204030204" pitchFamily="34" charset="0"/>
              </a:rPr>
              <a:t>Gift Financial Analyst Role – Can view accounts and enter transactions. This is the only role that will be approved at a School level. </a:t>
            </a:r>
          </a:p>
          <a:p>
            <a:pPr marL="1200150" lvl="2" indent="-285750">
              <a:buFont typeface="Arial" panose="020B0604020202020204" pitchFamily="34" charset="0"/>
              <a:buChar char="•"/>
            </a:pPr>
            <a:r>
              <a:rPr lang="en-US" sz="1600" i="0" dirty="0">
                <a:solidFill>
                  <a:srgbClr val="191919"/>
                </a:solidFill>
                <a:effectLst/>
                <a:cs typeface="Calibri Light" panose="020F0302020204030204" pitchFamily="34" charset="0"/>
              </a:rPr>
              <a:t>The supervisor can enter the request into ASUF and forward the </a:t>
            </a:r>
            <a:r>
              <a:rPr lang="en-US" sz="1600" i="0" dirty="0" err="1">
                <a:solidFill>
                  <a:srgbClr val="191919"/>
                </a:solidFill>
                <a:effectLst/>
                <a:cs typeface="Calibri Light" panose="020F0302020204030204" pitchFamily="34" charset="0"/>
              </a:rPr>
              <a:t>docusign</a:t>
            </a:r>
            <a:r>
              <a:rPr lang="en-US" sz="1600" i="0" dirty="0">
                <a:solidFill>
                  <a:srgbClr val="191919"/>
                </a:solidFill>
                <a:effectLst/>
                <a:cs typeface="Calibri Light" panose="020F0302020204030204" pitchFamily="34" charset="0"/>
              </a:rPr>
              <a:t> link for the Database User Agreement to the new employee.  (copy and paste into an email)  once new employee completes the </a:t>
            </a:r>
            <a:r>
              <a:rPr lang="en-US" sz="1600" i="0" dirty="0" err="1">
                <a:solidFill>
                  <a:srgbClr val="191919"/>
                </a:solidFill>
                <a:effectLst/>
                <a:cs typeface="Calibri Light" panose="020F0302020204030204" pitchFamily="34" charset="0"/>
              </a:rPr>
              <a:t>docusign</a:t>
            </a:r>
            <a:r>
              <a:rPr lang="en-US" sz="1600" i="0" dirty="0">
                <a:solidFill>
                  <a:srgbClr val="191919"/>
                </a:solidFill>
                <a:effectLst/>
                <a:cs typeface="Calibri Light" panose="020F0302020204030204" pitchFamily="34" charset="0"/>
              </a:rPr>
              <a:t>, it will move the request on for approval.</a:t>
            </a:r>
            <a:endParaRPr lang="en-US" sz="1600" i="0" dirty="0">
              <a:solidFill>
                <a:srgbClr val="191919"/>
              </a:solidFill>
              <a:effectLst/>
              <a:latin typeface="Calibri Light" panose="020F0302020204030204" pitchFamily="34" charset="0"/>
              <a:cs typeface="Calibri Light" panose="020F0302020204030204" pitchFamily="34" charset="0"/>
            </a:endParaRPr>
          </a:p>
          <a:p>
            <a:pPr marL="1200150" lvl="2" indent="-285750">
              <a:buFont typeface="Arial" panose="020B0604020202020204" pitchFamily="34" charset="0"/>
              <a:buChar char="•"/>
            </a:pPr>
            <a:r>
              <a:rPr lang="en-US" sz="1600" dirty="0">
                <a:ea typeface="Times New Roman" panose="02020603050405020304" pitchFamily="18" charset="0"/>
                <a:cs typeface="Calibri" panose="020F0502020204030204" pitchFamily="34" charset="0"/>
              </a:rPr>
              <a:t>Provide her with: This is done by HR code, i.e. Dean’s Office is B1701, or specific account code if only a few needed. </a:t>
            </a:r>
          </a:p>
          <a:p>
            <a:pPr marL="285750" indent="-285750">
              <a:buFont typeface="Arial" panose="020B0604020202020204" pitchFamily="34" charset="0"/>
              <a:buChar char="•"/>
            </a:pPr>
            <a:r>
              <a:rPr lang="en-US" sz="1600" dirty="0"/>
              <a:t>New Item Type Request form: </a:t>
            </a:r>
            <a:r>
              <a:rPr lang="en-US" sz="1600" u="sng" dirty="0">
                <a:hlinkClick r:id="rId8"/>
              </a:rPr>
              <a:t>Request for New Scholarship Item Type</a:t>
            </a:r>
            <a:r>
              <a:rPr lang="en-US" sz="1600" dirty="0"/>
              <a:t>. List Rebecca Magaña as Primary Contact Email. </a:t>
            </a:r>
          </a:p>
          <a:p>
            <a:pPr marL="285750" indent="-285750">
              <a:buFont typeface="Arial" panose="020B0604020202020204" pitchFamily="34" charset="0"/>
              <a:buChar char="•"/>
            </a:pPr>
            <a:r>
              <a:rPr lang="en-US" sz="1600" u="sng" dirty="0">
                <a:hlinkClick r:id="rId9"/>
              </a:rPr>
              <a:t>Scholarship Balance Report</a:t>
            </a:r>
            <a:r>
              <a:rPr lang="en-US" sz="1600" dirty="0"/>
              <a:t> in ASU Workday. Request access </a:t>
            </a:r>
            <a:r>
              <a:rPr lang="en-US" sz="1600" u="sng" dirty="0">
                <a:hlinkClick r:id="rId10"/>
              </a:rPr>
              <a:t>here</a:t>
            </a:r>
            <a:r>
              <a:rPr lang="en-US" sz="1600" dirty="0"/>
              <a:t> if needed.</a:t>
            </a:r>
          </a:p>
          <a:p>
            <a:pPr marL="285750" indent="-285750">
              <a:buFont typeface="Arial" panose="020B0604020202020204" pitchFamily="34" charset="0"/>
              <a:buChar char="•"/>
            </a:pPr>
            <a:r>
              <a:rPr lang="en-US" sz="1600" dirty="0">
                <a:hlinkClick r:id="rId11"/>
              </a:rPr>
              <a:t>Financial Services Stipend Guide</a:t>
            </a:r>
            <a:r>
              <a:rPr lang="en-US" sz="1600" dirty="0"/>
              <a:t>. This guide helps ASU departments determine whether to process a stipend payment through the financial management system, student financial system, or payroll system. </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031A0-CCB1-864C-A4F1-7DC8293C5650}"/>
              </a:ext>
            </a:extLst>
          </p:cNvPr>
          <p:cNvSpPr>
            <a:spLocks noGrp="1"/>
          </p:cNvSpPr>
          <p:nvPr>
            <p:ph type="title"/>
          </p:nvPr>
        </p:nvSpPr>
        <p:spPr>
          <a:xfrm>
            <a:off x="202184" y="121158"/>
            <a:ext cx="9170416" cy="553998"/>
          </a:xfrm>
        </p:spPr>
        <p:txBody>
          <a:bodyPr/>
          <a:lstStyle/>
          <a:p>
            <a:r>
              <a:rPr lang="en-US" dirty="0"/>
              <a:t>Scholarship Posting Follow Up</a:t>
            </a:r>
          </a:p>
        </p:txBody>
      </p:sp>
      <p:sp>
        <p:nvSpPr>
          <p:cNvPr id="3" name="Text Placeholder 2">
            <a:extLst>
              <a:ext uri="{FF2B5EF4-FFF2-40B4-BE49-F238E27FC236}">
                <a16:creationId xmlns:a16="http://schemas.microsoft.com/office/drawing/2014/main" id="{193C8CA6-3399-DE4B-B585-985943C55D60}"/>
              </a:ext>
            </a:extLst>
          </p:cNvPr>
          <p:cNvSpPr>
            <a:spLocks noGrp="1"/>
          </p:cNvSpPr>
          <p:nvPr>
            <p:ph type="body" idx="1"/>
          </p:nvPr>
        </p:nvSpPr>
        <p:spPr>
          <a:xfrm>
            <a:off x="381000" y="762000"/>
            <a:ext cx="11277600" cy="5816977"/>
          </a:xfrm>
        </p:spPr>
        <p:txBody>
          <a:bodyPr/>
          <a:lstStyle/>
          <a:p>
            <a:pPr marL="342900" lvl="0" indent="-342900">
              <a:buFont typeface="Arial" panose="020B0604020202020204" pitchFamily="34" charset="0"/>
              <a:buChar char="•"/>
            </a:pPr>
            <a:r>
              <a:rPr lang="en-US" sz="2000" dirty="0"/>
              <a:t>Assuming the item type has been funded, scholarships are disbursed 7-10 days before the beginning of the term/or class start date if dynamic class.</a:t>
            </a:r>
          </a:p>
          <a:p>
            <a:pPr marL="342900" lvl="0" indent="-342900">
              <a:buFont typeface="Arial" panose="020B0604020202020204" pitchFamily="34" charset="0"/>
              <a:buChar char="•"/>
            </a:pPr>
            <a:r>
              <a:rPr lang="en-US" sz="2000" dirty="0"/>
              <a:t>Regularly check to ensure that funds have been transferred and disbursed.  At a minimum it is recommended that you check on the 1</a:t>
            </a:r>
            <a:r>
              <a:rPr lang="en-US" sz="2000" baseline="30000" dirty="0"/>
              <a:t>st</a:t>
            </a:r>
            <a:r>
              <a:rPr lang="en-US" sz="2000" dirty="0"/>
              <a:t> day of classes each semester. You should also check mid-way or at the end of the semester if additional awards have been posted. To do this, you can use the Scholarship Detail report in PeopleSoft to verify awards have been disbursed to students. Instructions for this report are in the </a:t>
            </a:r>
            <a:r>
              <a:rPr lang="en-US" sz="2000" u="sng" dirty="0">
                <a:hlinkClick r:id="rId2"/>
              </a:rPr>
              <a:t>DSP User Guide</a:t>
            </a:r>
            <a:r>
              <a:rPr lang="en-US" sz="2000" dirty="0"/>
              <a:t>. </a:t>
            </a:r>
          </a:p>
          <a:p>
            <a:pPr marL="342900" lvl="0" indent="-342900">
              <a:buFont typeface="Arial" panose="020B0604020202020204" pitchFamily="34" charset="0"/>
              <a:buChar char="•"/>
            </a:pPr>
            <a:r>
              <a:rPr lang="en-US" sz="2000" dirty="0"/>
              <a:t>If an award has not disbursed, you need to investigate and resolve any problems.  The most common reasons for this are:</a:t>
            </a:r>
          </a:p>
          <a:p>
            <a:pPr marL="742950" lvl="1" indent="-285750">
              <a:buFont typeface="Arial" panose="020B0604020202020204" pitchFamily="34" charset="0"/>
              <a:buChar char="•"/>
            </a:pPr>
            <a:r>
              <a:rPr lang="en-US" dirty="0"/>
              <a:t>Insufficient funds in the item type. </a:t>
            </a:r>
          </a:p>
          <a:p>
            <a:pPr marL="1200150" lvl="2" indent="-285750">
              <a:buFont typeface="Arial" panose="020B0604020202020204" pitchFamily="34" charset="0"/>
              <a:buChar char="•"/>
            </a:pPr>
            <a:r>
              <a:rPr lang="en-US" sz="1600" dirty="0"/>
              <a:t>If the full amount of a funding transfer is not available in the item type, this may be the result of a 5% unrestricted fee error. You can check for this using the </a:t>
            </a:r>
            <a:r>
              <a:rPr lang="en-US" sz="1600" u="sng" dirty="0">
                <a:hlinkClick r:id="rId3"/>
              </a:rPr>
              <a:t>Scholarship Balance Report</a:t>
            </a:r>
            <a:r>
              <a:rPr lang="en-US" sz="1600" dirty="0"/>
              <a:t> in ASU Workday. If you discover a 5% unrestricted fee charged to an Item Type, send an e-mail to </a:t>
            </a:r>
            <a:r>
              <a:rPr lang="en-US" sz="1600" dirty="0">
                <a:hlinkClick r:id="rId4"/>
              </a:rPr>
              <a:t>Scholarship Transfer Request</a:t>
            </a:r>
            <a:r>
              <a:rPr lang="en-US" sz="1600" dirty="0"/>
              <a:t>, and someone will research and work to correct the issue. </a:t>
            </a:r>
          </a:p>
          <a:p>
            <a:pPr marL="742950" lvl="1" indent="-285750">
              <a:buFont typeface="Arial" panose="020B0604020202020204" pitchFamily="34" charset="0"/>
              <a:buChar char="•"/>
            </a:pPr>
            <a:r>
              <a:rPr lang="en-US" dirty="0"/>
              <a:t>Student not enrolled during award term. Student must be enrolled in </a:t>
            </a:r>
            <a:r>
              <a:rPr lang="en-US" b="1" dirty="0"/>
              <a:t>at least</a:t>
            </a:r>
            <a:r>
              <a:rPr lang="en-US" dirty="0"/>
              <a:t> one credit hour during award period. </a:t>
            </a:r>
          </a:p>
          <a:p>
            <a:pPr marL="742950" lvl="1" indent="-285750">
              <a:buFont typeface="Arial" panose="020B0604020202020204" pitchFamily="34" charset="0"/>
              <a:buChar char="•"/>
            </a:pPr>
            <a:r>
              <a:rPr lang="en-US" dirty="0"/>
              <a:t>Student enrolled fewer hours than item type requires. If this is the case, and you would like to justify the award, you can process an exceptional disbursement. Don’t forget to check if any audit credits. </a:t>
            </a:r>
          </a:p>
          <a:p>
            <a:pPr marL="342900" lvl="0" indent="-342900">
              <a:buFont typeface="Arial" panose="020B0604020202020204" pitchFamily="34" charset="0"/>
              <a:buChar char="•"/>
            </a:pPr>
            <a:r>
              <a:rPr lang="en-US" sz="2000" dirty="0"/>
              <a:t>Any problems, </a:t>
            </a:r>
            <a:r>
              <a:rPr lang="en-US" sz="2000"/>
              <a:t>contact Rebecca first</a:t>
            </a:r>
            <a:r>
              <a:rPr lang="en-US" sz="2000" dirty="0"/>
              <a:t>, NOT the scholarship office.</a:t>
            </a:r>
          </a:p>
          <a:p>
            <a:endParaRPr lang="en-US" dirty="0"/>
          </a:p>
        </p:txBody>
      </p:sp>
    </p:spTree>
    <p:extLst>
      <p:ext uri="{BB962C8B-B14F-4D97-AF65-F5344CB8AC3E}">
        <p14:creationId xmlns:p14="http://schemas.microsoft.com/office/powerpoint/2010/main" val="3619718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9"/>
          <p:cNvSpPr txBox="1">
            <a:spLocks noGrp="1"/>
          </p:cNvSpPr>
          <p:nvPr>
            <p:ph type="title"/>
          </p:nvPr>
        </p:nvSpPr>
        <p:spPr>
          <a:xfrm>
            <a:off x="410005" y="190695"/>
            <a:ext cx="11360800" cy="763600"/>
          </a:xfrm>
          <a:prstGeom prst="rect">
            <a:avLst/>
          </a:prstGeom>
          <a:noFill/>
          <a:ln>
            <a:noFill/>
          </a:ln>
        </p:spPr>
        <p:txBody>
          <a:bodyPr spcFirstLastPara="1" wrap="square" lIns="121900" tIns="121900" rIns="121900" bIns="121900" anchor="t" anchorCtr="0">
            <a:noAutofit/>
          </a:bodyPr>
          <a:lstStyle/>
          <a:p>
            <a:r>
              <a:rPr lang="en" dirty="0"/>
              <a:t>Common Error Messages</a:t>
            </a:r>
            <a:endParaRPr dirty="0"/>
          </a:p>
        </p:txBody>
      </p:sp>
      <p:graphicFrame>
        <p:nvGraphicFramePr>
          <p:cNvPr id="6" name="Table 5"/>
          <p:cNvGraphicFramePr>
            <a:graphicFrameLocks noGrp="1"/>
          </p:cNvGraphicFramePr>
          <p:nvPr>
            <p:extLst>
              <p:ext uri="{D42A27DB-BD31-4B8C-83A1-F6EECF244321}">
                <p14:modId xmlns:p14="http://schemas.microsoft.com/office/powerpoint/2010/main" val="4036616188"/>
              </p:ext>
            </p:extLst>
          </p:nvPr>
        </p:nvGraphicFramePr>
        <p:xfrm>
          <a:off x="508149" y="957108"/>
          <a:ext cx="11164512" cy="5644989"/>
        </p:xfrm>
        <a:graphic>
          <a:graphicData uri="http://schemas.openxmlformats.org/drawingml/2006/table">
            <a:tbl>
              <a:tblPr firstRow="1" bandRow="1">
                <a:tableStyleId>{284E427A-3D55-4303-BF80-6455036E1DE7}</a:tableStyleId>
              </a:tblPr>
              <a:tblGrid>
                <a:gridCol w="5582256">
                  <a:extLst>
                    <a:ext uri="{9D8B030D-6E8A-4147-A177-3AD203B41FA5}">
                      <a16:colId xmlns:a16="http://schemas.microsoft.com/office/drawing/2014/main" val="3765030554"/>
                    </a:ext>
                  </a:extLst>
                </a:gridCol>
                <a:gridCol w="5582256">
                  <a:extLst>
                    <a:ext uri="{9D8B030D-6E8A-4147-A177-3AD203B41FA5}">
                      <a16:colId xmlns:a16="http://schemas.microsoft.com/office/drawing/2014/main" val="1218776316"/>
                    </a:ext>
                  </a:extLst>
                </a:gridCol>
              </a:tblGrid>
              <a:tr h="605074">
                <a:tc>
                  <a:txBody>
                    <a:bodyPr/>
                    <a:lstStyle/>
                    <a:p>
                      <a:pPr algn="ctr"/>
                      <a:r>
                        <a:rPr lang="en-US" sz="2100" dirty="0"/>
                        <a:t>Message</a:t>
                      </a:r>
                    </a:p>
                  </a:txBody>
                  <a:tcPr marL="121920" marR="121920" marT="60960" marB="60960" anchor="ctr"/>
                </a:tc>
                <a:tc>
                  <a:txBody>
                    <a:bodyPr/>
                    <a:lstStyle/>
                    <a:p>
                      <a:pPr algn="ctr"/>
                      <a:r>
                        <a:rPr lang="en-US" sz="2100" dirty="0"/>
                        <a:t>Action to Resolve</a:t>
                      </a:r>
                    </a:p>
                  </a:txBody>
                  <a:tcPr marL="121920" marR="121920" marT="60960" marB="60960" anchor="ctr"/>
                </a:tc>
                <a:extLst>
                  <a:ext uri="{0D108BD9-81ED-4DB2-BD59-A6C34878D82A}">
                    <a16:rowId xmlns:a16="http://schemas.microsoft.com/office/drawing/2014/main" val="1573062744"/>
                  </a:ext>
                </a:extLst>
              </a:tr>
              <a:tr h="7002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Student’s Attempted Units on the FA Term fall below the minimum for this term</a:t>
                      </a:r>
                    </a:p>
                  </a:txBody>
                  <a:tcPr marL="121920" marR="121920" marT="60960" marB="60960"/>
                </a:tc>
                <a:tc>
                  <a:txBody>
                    <a:bodyPr/>
                    <a:lstStyle/>
                    <a:p>
                      <a:r>
                        <a:rPr lang="en-US" sz="2400" dirty="0"/>
                        <a:t>Enter an Exceptional</a:t>
                      </a:r>
                      <a:r>
                        <a:rPr lang="en-US" sz="2400" baseline="0" dirty="0"/>
                        <a:t> Disbursement Request, if applicable</a:t>
                      </a:r>
                      <a:endParaRPr lang="en-US" sz="2400" dirty="0"/>
                    </a:p>
                  </a:txBody>
                  <a:tcPr marL="121920" marR="121920" marT="60960" marB="60960"/>
                </a:tc>
                <a:extLst>
                  <a:ext uri="{0D108BD9-81ED-4DB2-BD59-A6C34878D82A}">
                    <a16:rowId xmlns:a16="http://schemas.microsoft.com/office/drawing/2014/main" val="2864227239"/>
                  </a:ext>
                </a:extLst>
              </a:tr>
              <a:tr h="1000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Insufficient Funds for this Disbursement</a:t>
                      </a:r>
                    </a:p>
                  </a:txBody>
                  <a:tcPr marL="121920" marR="121920" marT="60960" marB="60960"/>
                </a:tc>
                <a:tc>
                  <a:txBody>
                    <a:bodyPr/>
                    <a:lstStyle/>
                    <a:p>
                      <a:r>
                        <a:rPr lang="en-US" sz="2400" dirty="0"/>
                        <a:t>Review item type balance,</a:t>
                      </a:r>
                      <a:r>
                        <a:rPr lang="en-US" sz="2400" baseline="0" dirty="0"/>
                        <a:t> and process a transfer request according to type of account</a:t>
                      </a:r>
                      <a:endParaRPr lang="en-US" sz="2400" dirty="0"/>
                    </a:p>
                  </a:txBody>
                  <a:tcPr marL="121920" marR="121920" marT="60960" marB="60960"/>
                </a:tc>
                <a:extLst>
                  <a:ext uri="{0D108BD9-81ED-4DB2-BD59-A6C34878D82A}">
                    <a16:rowId xmlns:a16="http://schemas.microsoft.com/office/drawing/2014/main" val="185520109"/>
                  </a:ext>
                </a:extLst>
              </a:tr>
              <a:tr h="1000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Enrollment Data Does Not Exist for this student</a:t>
                      </a:r>
                    </a:p>
                  </a:txBody>
                  <a:tcPr marL="121920" marR="121920" marT="60960" marB="60960"/>
                </a:tc>
                <a:tc>
                  <a:txBody>
                    <a:bodyPr/>
                    <a:lstStyle/>
                    <a:p>
                      <a:r>
                        <a:rPr lang="en-US" sz="2400" dirty="0"/>
                        <a:t>Review Enrollment; if</a:t>
                      </a:r>
                      <a:r>
                        <a:rPr lang="en-US" sz="2400" baseline="0" dirty="0"/>
                        <a:t> not enrolled cancel award; if non-degree contact Scholarship Services</a:t>
                      </a:r>
                      <a:endParaRPr lang="en-US" sz="2400" dirty="0"/>
                    </a:p>
                  </a:txBody>
                  <a:tcPr marL="121920" marR="121920" marT="60960" marB="60960"/>
                </a:tc>
                <a:extLst>
                  <a:ext uri="{0D108BD9-81ED-4DB2-BD59-A6C34878D82A}">
                    <a16:rowId xmlns:a16="http://schemas.microsoft.com/office/drawing/2014/main" val="501069799"/>
                  </a:ext>
                </a:extLst>
              </a:tr>
              <a:tr h="757475">
                <a:tc>
                  <a:txBody>
                    <a:bodyPr/>
                    <a:lstStyle/>
                    <a:p>
                      <a:pPr rtl="0"/>
                      <a:r>
                        <a:rPr lang="en-US" sz="1900" b="0" i="0" u="none" strike="noStrike" cap="none" dirty="0">
                          <a:solidFill>
                            <a:schemeClr val="dk1"/>
                          </a:solidFill>
                          <a:effectLst/>
                          <a:latin typeface="+mn-lt"/>
                          <a:ea typeface="+mn-ea"/>
                          <a:cs typeface="+mn-cs"/>
                          <a:sym typeface="Arial"/>
                        </a:rPr>
                        <a:t>One or more User Edits exist for Student. E-D00004</a:t>
                      </a:r>
                      <a:endParaRPr lang="en-US" sz="2400" b="0" dirty="0">
                        <a:effectLst/>
                      </a:endParaRPr>
                    </a:p>
                  </a:txBody>
                  <a:tcPr marL="121920" marR="121920" marT="60960" marB="60960"/>
                </a:tc>
                <a:tc>
                  <a:txBody>
                    <a:bodyPr/>
                    <a:lstStyle/>
                    <a:p>
                      <a:r>
                        <a:rPr lang="en-US" sz="1900" b="0" i="0" u="none" strike="noStrike" cap="none" dirty="0">
                          <a:solidFill>
                            <a:schemeClr val="dk1"/>
                          </a:solidFill>
                          <a:effectLst/>
                          <a:latin typeface="+mn-lt"/>
                          <a:ea typeface="+mn-ea"/>
                          <a:cs typeface="+mn-cs"/>
                          <a:sym typeface="Arial"/>
                        </a:rPr>
                        <a:t>Citizenship;</a:t>
                      </a:r>
                      <a:r>
                        <a:rPr lang="en-US" sz="1900" b="0" i="0" u="none" strike="noStrike" cap="none" baseline="0" dirty="0">
                          <a:solidFill>
                            <a:schemeClr val="dk1"/>
                          </a:solidFill>
                          <a:effectLst/>
                          <a:latin typeface="+mn-lt"/>
                          <a:ea typeface="+mn-ea"/>
                          <a:cs typeface="+mn-cs"/>
                          <a:sym typeface="Arial"/>
                        </a:rPr>
                        <a:t> student needs to work with Registrar to resolve hold to confirm eligibility for posted award</a:t>
                      </a:r>
                    </a:p>
                  </a:txBody>
                  <a:tcPr marL="121920" marR="121920" marT="60960" marB="60960"/>
                </a:tc>
                <a:extLst>
                  <a:ext uri="{0D108BD9-81ED-4DB2-BD59-A6C34878D82A}">
                    <a16:rowId xmlns:a16="http://schemas.microsoft.com/office/drawing/2014/main" val="266813984"/>
                  </a:ext>
                </a:extLst>
              </a:tr>
              <a:tr h="812784">
                <a:tc>
                  <a:txBody>
                    <a:bodyPr/>
                    <a:lstStyle/>
                    <a:p>
                      <a:r>
                        <a:rPr lang="en-US" sz="2400" dirty="0">
                          <a:solidFill>
                            <a:schemeClr val="tx1"/>
                          </a:solidFill>
                        </a:rPr>
                        <a:t>The Student has one or more User defined 'Action Codes'.  E-D00024</a:t>
                      </a:r>
                    </a:p>
                  </a:txBody>
                  <a:tcPr marL="121920" marR="121920" marT="60960" marB="60960"/>
                </a:tc>
                <a:tc>
                  <a:txBody>
                    <a:bodyPr/>
                    <a:lstStyle/>
                    <a:p>
                      <a:r>
                        <a:rPr lang="en-US" sz="1900" b="0" i="0" u="none" strike="noStrike" cap="none" baseline="0" dirty="0">
                          <a:solidFill>
                            <a:schemeClr val="dk1"/>
                          </a:solidFill>
                          <a:effectLst/>
                          <a:latin typeface="+mn-lt"/>
                          <a:ea typeface="+mn-ea"/>
                          <a:cs typeface="+mn-cs"/>
                          <a:sym typeface="Arial"/>
                        </a:rPr>
                        <a:t>Overaward; allow 5-7 days for overaward review; if posting is outside this timeframe, contact Scholarship Services </a:t>
                      </a:r>
                    </a:p>
                  </a:txBody>
                  <a:tcPr marL="121920" marR="121920" marT="60960" marB="60960"/>
                </a:tc>
                <a:extLst>
                  <a:ext uri="{0D108BD9-81ED-4DB2-BD59-A6C34878D82A}">
                    <a16:rowId xmlns:a16="http://schemas.microsoft.com/office/drawing/2014/main" val="1393586716"/>
                  </a:ext>
                </a:extLst>
              </a:tr>
            </a:tbl>
          </a:graphicData>
        </a:graphic>
      </p:graphicFrame>
    </p:spTree>
    <p:extLst>
      <p:ext uri="{BB962C8B-B14F-4D97-AF65-F5344CB8AC3E}">
        <p14:creationId xmlns:p14="http://schemas.microsoft.com/office/powerpoint/2010/main" val="4031103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61C1-87CB-FC43-A808-5507BA75B1FE}"/>
              </a:ext>
            </a:extLst>
          </p:cNvPr>
          <p:cNvSpPr>
            <a:spLocks noGrp="1"/>
          </p:cNvSpPr>
          <p:nvPr>
            <p:ph type="title"/>
          </p:nvPr>
        </p:nvSpPr>
        <p:spPr>
          <a:xfrm>
            <a:off x="202184" y="121158"/>
            <a:ext cx="9399016" cy="1107996"/>
          </a:xfrm>
        </p:spPr>
        <p:txBody>
          <a:bodyPr/>
          <a:lstStyle/>
          <a:p>
            <a:r>
              <a:rPr lang="en-US" dirty="0"/>
              <a:t>Scholarship Tracking Template - Optional</a:t>
            </a:r>
          </a:p>
        </p:txBody>
      </p:sp>
      <p:pic>
        <p:nvPicPr>
          <p:cNvPr id="5" name="Picture 4">
            <a:extLst>
              <a:ext uri="{FF2B5EF4-FFF2-40B4-BE49-F238E27FC236}">
                <a16:creationId xmlns:a16="http://schemas.microsoft.com/office/drawing/2014/main" id="{58BCE741-758B-FC4D-929E-EA7597288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89" y="838200"/>
            <a:ext cx="11277600" cy="3895280"/>
          </a:xfrm>
          <a:prstGeom prst="rect">
            <a:avLst/>
          </a:prstGeom>
        </p:spPr>
      </p:pic>
      <p:sp>
        <p:nvSpPr>
          <p:cNvPr id="6" name="TextBox 5">
            <a:extLst>
              <a:ext uri="{FF2B5EF4-FFF2-40B4-BE49-F238E27FC236}">
                <a16:creationId xmlns:a16="http://schemas.microsoft.com/office/drawing/2014/main" id="{1F0B4298-52A4-7E41-82E2-F72086E8EF85}"/>
              </a:ext>
            </a:extLst>
          </p:cNvPr>
          <p:cNvSpPr txBox="1"/>
          <p:nvPr/>
        </p:nvSpPr>
        <p:spPr>
          <a:xfrm>
            <a:off x="457200" y="5181600"/>
            <a:ext cx="7583743" cy="369332"/>
          </a:xfrm>
          <a:prstGeom prst="rect">
            <a:avLst/>
          </a:prstGeom>
          <a:noFill/>
        </p:spPr>
        <p:txBody>
          <a:bodyPr wrap="none" rtlCol="0">
            <a:spAutoFit/>
          </a:bodyPr>
          <a:lstStyle/>
          <a:p>
            <a:r>
              <a:rPr lang="en-US" dirty="0"/>
              <a:t>Can be used to track students, amounts, balances, changes year over year, etc. </a:t>
            </a:r>
          </a:p>
        </p:txBody>
      </p:sp>
    </p:spTree>
    <p:extLst>
      <p:ext uri="{BB962C8B-B14F-4D97-AF65-F5344CB8AC3E}">
        <p14:creationId xmlns:p14="http://schemas.microsoft.com/office/powerpoint/2010/main" val="3130860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9C54-3295-0A49-A201-C4E55ADF37AD}"/>
              </a:ext>
            </a:extLst>
          </p:cNvPr>
          <p:cNvSpPr>
            <a:spLocks noGrp="1"/>
          </p:cNvSpPr>
          <p:nvPr>
            <p:ph type="title"/>
          </p:nvPr>
        </p:nvSpPr>
        <p:spPr>
          <a:xfrm>
            <a:off x="2971800" y="228600"/>
            <a:ext cx="5639435" cy="615553"/>
          </a:xfrm>
        </p:spPr>
        <p:txBody>
          <a:bodyPr/>
          <a:lstStyle/>
          <a:p>
            <a:pPr algn="ctr"/>
            <a:r>
              <a:rPr lang="en-US" sz="4000" dirty="0"/>
              <a:t>Questions? </a:t>
            </a:r>
          </a:p>
        </p:txBody>
      </p:sp>
      <p:sp>
        <p:nvSpPr>
          <p:cNvPr id="3" name="Text Placeholder 2">
            <a:extLst>
              <a:ext uri="{FF2B5EF4-FFF2-40B4-BE49-F238E27FC236}">
                <a16:creationId xmlns:a16="http://schemas.microsoft.com/office/drawing/2014/main" id="{F2F7486C-A9C6-774A-B758-ED3B41B60852}"/>
              </a:ext>
            </a:extLst>
          </p:cNvPr>
          <p:cNvSpPr>
            <a:spLocks noGrp="1"/>
          </p:cNvSpPr>
          <p:nvPr>
            <p:ph type="body" idx="1"/>
          </p:nvPr>
        </p:nvSpPr>
        <p:spPr>
          <a:xfrm>
            <a:off x="609600" y="1066800"/>
            <a:ext cx="11117174" cy="3693319"/>
          </a:xfrm>
        </p:spPr>
        <p:txBody>
          <a:bodyPr/>
          <a:lstStyle/>
          <a:p>
            <a:pPr algn="l"/>
            <a:r>
              <a:rPr lang="en-US" b="1" u="sng" dirty="0"/>
              <a:t>ASU Foundation Contact Information</a:t>
            </a:r>
            <a:endParaRPr lang="en-US" dirty="0"/>
          </a:p>
          <a:p>
            <a:pPr algn="l"/>
            <a:r>
              <a:rPr lang="en-US" dirty="0"/>
              <a:t>ASU Foundation Email:</a:t>
            </a:r>
            <a:r>
              <a:rPr lang="en-US" b="1" dirty="0"/>
              <a:t> </a:t>
            </a:r>
            <a:r>
              <a:rPr lang="en-US" u="sng" dirty="0">
                <a:hlinkClick r:id="rId2"/>
              </a:rPr>
              <a:t>foundation.financial.services@asu.edu</a:t>
            </a:r>
            <a:r>
              <a:rPr lang="en-US" dirty="0"/>
              <a:t> or </a:t>
            </a:r>
            <a:r>
              <a:rPr lang="en-US" dirty="0">
                <a:hlinkClick r:id="rId3"/>
              </a:rPr>
              <a:t>ffsmail@asu.edu</a:t>
            </a:r>
            <a:r>
              <a:rPr lang="en-US" dirty="0"/>
              <a:t> </a:t>
            </a:r>
          </a:p>
          <a:p>
            <a:pPr algn="l"/>
            <a:r>
              <a:rPr lang="en-US" dirty="0"/>
              <a:t>ASU Foundation Finance hotline:  480-965-7825 or 480-965-7850</a:t>
            </a:r>
          </a:p>
          <a:p>
            <a:pPr algn="l"/>
            <a:r>
              <a:rPr lang="en-US" dirty="0"/>
              <a:t>ASU EP Workday Email: </a:t>
            </a:r>
            <a:r>
              <a:rPr lang="en-US" u="sng" dirty="0">
                <a:hlinkClick r:id="rId4"/>
              </a:rPr>
              <a:t>workday@asuep.org</a:t>
            </a:r>
            <a:r>
              <a:rPr lang="en-US" dirty="0"/>
              <a:t> or </a:t>
            </a:r>
            <a:r>
              <a:rPr lang="en-US" dirty="0">
                <a:hlinkClick r:id="rId5"/>
              </a:rPr>
              <a:t>servicecenter@asuep.org</a:t>
            </a:r>
            <a:r>
              <a:rPr lang="en-US" dirty="0"/>
              <a:t> </a:t>
            </a:r>
          </a:p>
          <a:p>
            <a:pPr algn="l"/>
            <a:r>
              <a:rPr lang="en-US" dirty="0"/>
              <a:t>ASU EP Workday Help Desk: 480-965-7445</a:t>
            </a:r>
          </a:p>
          <a:p>
            <a:pPr algn="l"/>
            <a:endParaRPr lang="en-US" dirty="0"/>
          </a:p>
          <a:p>
            <a:pPr algn="l"/>
            <a:r>
              <a:rPr lang="en-US" dirty="0"/>
              <a:t>The College Liaison: Rebecca Magaña, The College Dean’s Office, </a:t>
            </a:r>
            <a:r>
              <a:rPr lang="en-US" dirty="0">
                <a:hlinkClick r:id="rId6"/>
              </a:rPr>
              <a:t>rebecca.magana@asu.edu</a:t>
            </a:r>
            <a:r>
              <a:rPr lang="en-US" dirty="0"/>
              <a:t>, 480-727-4602 </a:t>
            </a:r>
          </a:p>
          <a:p>
            <a:pPr algn="l"/>
            <a:r>
              <a:rPr lang="en-US" dirty="0"/>
              <a:t>Office Hours 7am – 4pm – Remote Monday &amp; Wednesday</a:t>
            </a:r>
          </a:p>
        </p:txBody>
      </p:sp>
    </p:spTree>
    <p:extLst>
      <p:ext uri="{BB962C8B-B14F-4D97-AF65-F5344CB8AC3E}">
        <p14:creationId xmlns:p14="http://schemas.microsoft.com/office/powerpoint/2010/main" val="227379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B6E5D-A3F4-0CC4-2963-689E284ED8B2}"/>
              </a:ext>
            </a:extLst>
          </p:cNvPr>
          <p:cNvSpPr txBox="1"/>
          <p:nvPr/>
        </p:nvSpPr>
        <p:spPr>
          <a:xfrm>
            <a:off x="381000" y="304800"/>
            <a:ext cx="8763000" cy="646331"/>
          </a:xfrm>
          <a:prstGeom prst="rect">
            <a:avLst/>
          </a:prstGeom>
          <a:noFill/>
        </p:spPr>
        <p:txBody>
          <a:bodyPr wrap="square">
            <a:spAutoFit/>
          </a:bodyPr>
          <a:lstStyle/>
          <a:p>
            <a:r>
              <a:rPr lang="en-US" sz="3600" dirty="0">
                <a:latin typeface="Arial" panose="020B0604020202020204" pitchFamily="34" charset="0"/>
                <a:cs typeface="Arial" panose="020B0604020202020204" pitchFamily="34" charset="0"/>
              </a:rPr>
              <a:t>Helpful Links and Information continued</a:t>
            </a:r>
          </a:p>
        </p:txBody>
      </p:sp>
      <p:sp>
        <p:nvSpPr>
          <p:cNvPr id="5" name="TextBox 4">
            <a:extLst>
              <a:ext uri="{FF2B5EF4-FFF2-40B4-BE49-F238E27FC236}">
                <a16:creationId xmlns:a16="http://schemas.microsoft.com/office/drawing/2014/main" id="{38F6BA54-C7C3-9846-4685-BE0F22D68EF9}"/>
              </a:ext>
            </a:extLst>
          </p:cNvPr>
          <p:cNvSpPr txBox="1"/>
          <p:nvPr/>
        </p:nvSpPr>
        <p:spPr>
          <a:xfrm>
            <a:off x="152400" y="951131"/>
            <a:ext cx="11582400" cy="2031325"/>
          </a:xfrm>
          <a:prstGeom prst="rect">
            <a:avLst/>
          </a:prstGeom>
          <a:noFill/>
        </p:spPr>
        <p:txBody>
          <a:bodyPr wrap="square">
            <a:spAutoFit/>
          </a:bodyPr>
          <a:lstStyle/>
          <a:p>
            <a:pPr marL="285750" indent="-285750">
              <a:buFont typeface="Arial" panose="020B0604020202020204" pitchFamily="34" charset="0"/>
              <a:buChar char="•"/>
            </a:pPr>
            <a:r>
              <a:rPr lang="en-US" sz="1800" dirty="0">
                <a:hlinkClick r:id="rId2"/>
              </a:rPr>
              <a:t>Taxability of Scholarships.</a:t>
            </a:r>
            <a:endParaRPr lang="en-US" sz="1800" dirty="0"/>
          </a:p>
          <a:p>
            <a:endParaRPr lang="en-US" sz="1800" dirty="0"/>
          </a:p>
          <a:p>
            <a:pPr marL="285750" indent="-285750">
              <a:buFont typeface="Arial" panose="020B0604020202020204" pitchFamily="34" charset="0"/>
              <a:buChar char="•"/>
            </a:pPr>
            <a:r>
              <a:rPr lang="en-US" sz="1800" dirty="0"/>
              <a:t>Scholarship Application Posting Best Practice. If posting to the application portal for endowed scholarships, always check gift agreement to verify amounts, criteria, etc. If you are uncertain about the amount you will have to award in the upcoming cycle, you can use phrases like “award will be at least $X” or “award amount can be up to $Y.”</a:t>
            </a:r>
          </a:p>
          <a:p>
            <a:endParaRPr lang="en-US" sz="1800" dirty="0"/>
          </a:p>
          <a:p>
            <a:pPr marL="285750" indent="-285750">
              <a:buFont typeface="Arial" panose="020B0604020202020204" pitchFamily="34" charset="0"/>
              <a:buChar char="•"/>
            </a:pPr>
            <a:r>
              <a:rPr lang="en-US" sz="1800" dirty="0"/>
              <a:t>As a reminder, federally funded awards cannot be applied to past due balances. Private scholarships will. </a:t>
            </a:r>
            <a:endParaRPr lang="en-US" sz="1800" dirty="0">
              <a:solidFill>
                <a:srgbClr val="FF0000"/>
              </a:solidFill>
            </a:endParaRPr>
          </a:p>
        </p:txBody>
      </p:sp>
    </p:spTree>
    <p:extLst>
      <p:ext uri="{BB962C8B-B14F-4D97-AF65-F5344CB8AC3E}">
        <p14:creationId xmlns:p14="http://schemas.microsoft.com/office/powerpoint/2010/main" val="576596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9E2FA-F061-8E4E-A55E-7510B08DDA50}"/>
              </a:ext>
            </a:extLst>
          </p:cNvPr>
          <p:cNvSpPr>
            <a:spLocks noGrp="1"/>
          </p:cNvSpPr>
          <p:nvPr>
            <p:ph type="title"/>
          </p:nvPr>
        </p:nvSpPr>
        <p:spPr>
          <a:xfrm>
            <a:off x="202184" y="121158"/>
            <a:ext cx="8560816" cy="553998"/>
          </a:xfrm>
        </p:spPr>
        <p:txBody>
          <a:bodyPr/>
          <a:lstStyle/>
          <a:p>
            <a:r>
              <a:rPr lang="en-US" dirty="0"/>
              <a:t>Helpful Links and Information continued</a:t>
            </a:r>
          </a:p>
        </p:txBody>
      </p:sp>
      <p:sp>
        <p:nvSpPr>
          <p:cNvPr id="3" name="Text Placeholder 2">
            <a:extLst>
              <a:ext uri="{FF2B5EF4-FFF2-40B4-BE49-F238E27FC236}">
                <a16:creationId xmlns:a16="http://schemas.microsoft.com/office/drawing/2014/main" id="{3B7950E5-6781-6E4A-8A86-965D6217F963}"/>
              </a:ext>
            </a:extLst>
          </p:cNvPr>
          <p:cNvSpPr>
            <a:spLocks noGrp="1"/>
          </p:cNvSpPr>
          <p:nvPr>
            <p:ph type="body" idx="1"/>
          </p:nvPr>
        </p:nvSpPr>
        <p:spPr>
          <a:xfrm>
            <a:off x="202184" y="826721"/>
            <a:ext cx="11345774" cy="830997"/>
          </a:xfrm>
        </p:spPr>
        <p:txBody>
          <a:bodyPr/>
          <a:lstStyle/>
          <a:p>
            <a:pPr marL="285750" indent="-285750" algn="l" rtl="0">
              <a:buFont typeface="Arial" panose="020B0604020202020204" pitchFamily="34" charset="0"/>
              <a:buChar char="•"/>
            </a:pPr>
            <a:r>
              <a:rPr lang="en-US" sz="1800" kern="1200" dirty="0">
                <a:latin typeface="+mn-lt"/>
                <a:cs typeface="+mn-cs"/>
              </a:rPr>
              <a:t>The reason we enter awards on this timeline is to assist with better student outcomes. The earlier student financial aid has award information, the better they can advise students on the need for additional loans, amounts due, etc. Accurately knowing how much they will owe in upcoming semesters encourages student enrollment. </a:t>
            </a:r>
          </a:p>
        </p:txBody>
      </p:sp>
      <p:sp>
        <p:nvSpPr>
          <p:cNvPr id="4" name="TextBox 3">
            <a:extLst>
              <a:ext uri="{FF2B5EF4-FFF2-40B4-BE49-F238E27FC236}">
                <a16:creationId xmlns:a16="http://schemas.microsoft.com/office/drawing/2014/main" id="{22583212-2D36-844C-AB54-269A841ED024}"/>
              </a:ext>
            </a:extLst>
          </p:cNvPr>
          <p:cNvSpPr txBox="1"/>
          <p:nvPr/>
        </p:nvSpPr>
        <p:spPr>
          <a:xfrm>
            <a:off x="464872" y="1809283"/>
            <a:ext cx="5410199" cy="4801314"/>
          </a:xfrm>
          <a:prstGeom prst="rect">
            <a:avLst/>
          </a:prstGeom>
          <a:noFill/>
        </p:spPr>
        <p:txBody>
          <a:bodyPr wrap="square" rtlCol="0">
            <a:spAutoFit/>
          </a:bodyPr>
          <a:lstStyle/>
          <a:p>
            <a:r>
              <a:rPr lang="en-US" dirty="0"/>
              <a:t>Example: Student obtained Fall and Spring loans based on amount they thought would be received in scholarships. Loan amounts brought student to </a:t>
            </a:r>
            <a:r>
              <a:rPr lang="en-US" dirty="0">
                <a:hlinkClick r:id="rId2"/>
              </a:rPr>
              <a:t>cost of attendance award limits</a:t>
            </a:r>
            <a:r>
              <a:rPr lang="en-US" dirty="0"/>
              <a:t>. Student then received Fall and Spring scholarship awards during the spring semester which were unable to be disbursed. </a:t>
            </a:r>
          </a:p>
          <a:p>
            <a:endParaRPr lang="en-US" dirty="0"/>
          </a:p>
          <a:p>
            <a:r>
              <a:rPr lang="en-US" dirty="0"/>
              <a:t>While we can process awards throughout the academic year, try to avoid these situations. </a:t>
            </a:r>
          </a:p>
          <a:p>
            <a:endParaRPr lang="en-US" dirty="0"/>
          </a:p>
          <a:p>
            <a:r>
              <a:rPr lang="en-US" dirty="0"/>
              <a:t>When scholarships are disbursed to a student account, the funds first pay anything owed to ASU. Any remaining amount is then refunded to the student.</a:t>
            </a:r>
          </a:p>
          <a:p>
            <a:endParaRPr lang="en-US" dirty="0"/>
          </a:p>
          <a:p>
            <a:r>
              <a:rPr lang="en-US" dirty="0"/>
              <a:t>Scholarships are not intended to connect to specific student expenses or be compensatory. You can refer to the </a:t>
            </a:r>
            <a:r>
              <a:rPr lang="en-US" dirty="0">
                <a:solidFill>
                  <a:srgbClr val="FF0000"/>
                </a:solidFill>
                <a:hlinkClick r:id="rId3"/>
              </a:rPr>
              <a:t>stipend guide</a:t>
            </a:r>
            <a:r>
              <a:rPr lang="en-US" dirty="0">
                <a:solidFill>
                  <a:srgbClr val="FF0000"/>
                </a:solidFill>
              </a:rPr>
              <a:t> </a:t>
            </a:r>
            <a:r>
              <a:rPr lang="en-US" dirty="0"/>
              <a:t>for more information. </a:t>
            </a:r>
          </a:p>
        </p:txBody>
      </p:sp>
      <p:pic>
        <p:nvPicPr>
          <p:cNvPr id="8" name="Picture 7">
            <a:extLst>
              <a:ext uri="{FF2B5EF4-FFF2-40B4-BE49-F238E27FC236}">
                <a16:creationId xmlns:a16="http://schemas.microsoft.com/office/drawing/2014/main" id="{E9E3A2FE-BCDE-D54B-82E7-0C9243B3BA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905000"/>
            <a:ext cx="5299865" cy="4539807"/>
          </a:xfrm>
          <a:prstGeom prst="rect">
            <a:avLst/>
          </a:prstGeom>
        </p:spPr>
      </p:pic>
    </p:spTree>
    <p:extLst>
      <p:ext uri="{BB962C8B-B14F-4D97-AF65-F5344CB8AC3E}">
        <p14:creationId xmlns:p14="http://schemas.microsoft.com/office/powerpoint/2010/main" val="394270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6156-A43D-7446-9E86-1F5CC708EE8C}"/>
              </a:ext>
            </a:extLst>
          </p:cNvPr>
          <p:cNvSpPr>
            <a:spLocks noGrp="1"/>
          </p:cNvSpPr>
          <p:nvPr>
            <p:ph type="title"/>
          </p:nvPr>
        </p:nvSpPr>
        <p:spPr>
          <a:xfrm>
            <a:off x="267586" y="152400"/>
            <a:ext cx="5639435" cy="574040"/>
          </a:xfrm>
        </p:spPr>
        <p:txBody>
          <a:bodyPr/>
          <a:lstStyle/>
          <a:p>
            <a:r>
              <a:rPr lang="en-US" dirty="0"/>
              <a:t>Important!</a:t>
            </a:r>
          </a:p>
        </p:txBody>
      </p:sp>
      <p:sp>
        <p:nvSpPr>
          <p:cNvPr id="3" name="Text Placeholder 2">
            <a:extLst>
              <a:ext uri="{FF2B5EF4-FFF2-40B4-BE49-F238E27FC236}">
                <a16:creationId xmlns:a16="http://schemas.microsoft.com/office/drawing/2014/main" id="{CDB2C7F9-6465-AB4D-92E6-67008DC1A7D8}"/>
              </a:ext>
            </a:extLst>
          </p:cNvPr>
          <p:cNvSpPr>
            <a:spLocks noGrp="1"/>
          </p:cNvSpPr>
          <p:nvPr>
            <p:ph type="body" idx="1"/>
          </p:nvPr>
        </p:nvSpPr>
        <p:spPr>
          <a:xfrm>
            <a:off x="267586" y="756566"/>
            <a:ext cx="11430000" cy="5632311"/>
          </a:xfrm>
        </p:spPr>
        <p:txBody>
          <a:bodyPr/>
          <a:lstStyle/>
          <a:p>
            <a:r>
              <a:rPr lang="en-US" sz="2000" dirty="0">
                <a:latin typeface="Calibri" panose="020F0502020204030204" pitchFamily="34" charset="0"/>
                <a:cs typeface="Calibri" panose="020F0502020204030204" pitchFamily="34" charset="0"/>
              </a:rPr>
              <a:t>All the student financial aid policies we follow are federally mandated. If ASU fails to do this for even one scholarship, we could lose the ability to process ANY scholarships. </a:t>
            </a:r>
          </a:p>
          <a:p>
            <a:endParaRPr lang="en-US" sz="1000" u="sng" dirty="0">
              <a:latin typeface="Calibri" panose="020F0502020204030204" pitchFamily="34" charset="0"/>
              <a:cs typeface="Calibri" panose="020F0502020204030204" pitchFamily="34" charset="0"/>
            </a:endParaRPr>
          </a:p>
          <a:p>
            <a:r>
              <a:rPr lang="en-US" sz="2000" u="sng" dirty="0">
                <a:latin typeface="Calibri" panose="020F0502020204030204" pitchFamily="34" charset="0"/>
                <a:cs typeface="Calibri" panose="020F0502020204030204" pitchFamily="34" charset="0"/>
              </a:rPr>
              <a:t>Student Privacy</a:t>
            </a:r>
          </a:p>
          <a:p>
            <a:pPr marL="342900" marR="0" lvl="0" indent="-342900">
              <a:spcBef>
                <a:spcPts val="0"/>
              </a:spcBef>
              <a:spcAft>
                <a:spcPts val="0"/>
              </a:spcAft>
              <a:buFont typeface="Symbol" pitchFamily="2" charset="2"/>
              <a:buChar char=""/>
            </a:pPr>
            <a:r>
              <a:rPr lang="en-US" sz="2000" dirty="0">
                <a:latin typeface="Calibri" panose="020F0502020204030204" pitchFamily="34" charset="0"/>
                <a:cs typeface="Calibri" panose="020F0502020204030204" pitchFamily="34" charset="0"/>
              </a:rPr>
              <a:t>ASU employees cannot select recipients for scholarships that include a preference for protected classes. This includes race, gender, ethnicity, country of origin, religion, and disability.</a:t>
            </a:r>
          </a:p>
          <a:p>
            <a:pPr marL="742950" marR="0" lvl="1" indent="-285750">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rPr>
              <a:t>For these awards, ASU Foundation employees in your unit or The College development team can make the final selection from the finalist pool.</a:t>
            </a:r>
            <a:endParaRPr lang="en-US" sz="1600" dirty="0">
              <a:latin typeface="Calibri" panose="020F0502020204030204" pitchFamily="34" charset="0"/>
              <a:ea typeface="Calibri" panose="020F0502020204030204" pitchFamily="34" charset="0"/>
            </a:endParaRPr>
          </a:p>
          <a:p>
            <a:pPr marL="342900" indent="-342900">
              <a:buFont typeface="Symbol" pitchFamily="2" charset="2"/>
              <a:buChar char=""/>
            </a:pPr>
            <a:r>
              <a:rPr lang="en-US" sz="2000" dirty="0">
                <a:latin typeface="Calibri" panose="020F0502020204030204" pitchFamily="34" charset="0"/>
                <a:cs typeface="Calibri" panose="020F0502020204030204" pitchFamily="34" charset="0"/>
              </a:rPr>
              <a:t>Student IDs and other sensitive information should be removed from review documents</a:t>
            </a:r>
          </a:p>
          <a:p>
            <a:pPr marL="342900" indent="-342900">
              <a:buFont typeface="Symbol" pitchFamily="2" charset="2"/>
              <a:buChar char=""/>
            </a:pPr>
            <a:r>
              <a:rPr lang="en-US" sz="2000" dirty="0">
                <a:latin typeface="Calibri" panose="020F0502020204030204" pitchFamily="34" charset="0"/>
                <a:cs typeface="Calibri" panose="020F0502020204030204" pitchFamily="34" charset="0"/>
              </a:rPr>
              <a:t>Financial need information should not be shared with external reviewers.</a:t>
            </a:r>
          </a:p>
          <a:p>
            <a:pPr marL="342900" indent="-342900">
              <a:buFont typeface="Symbol" pitchFamily="2" charset="2"/>
              <a:buChar char=""/>
            </a:pPr>
            <a:r>
              <a:rPr lang="en-US" sz="2000" dirty="0">
                <a:latin typeface="Calibri" panose="020F0502020204030204" pitchFamily="34" charset="0"/>
                <a:cs typeface="Calibri" panose="020F0502020204030204" pitchFamily="34" charset="0"/>
              </a:rPr>
              <a:t>Privacy should be emphasized to reviewers and conflicts of interest should be avoided.</a:t>
            </a:r>
          </a:p>
          <a:p>
            <a:pPr marL="457200" marR="0">
              <a:spcBef>
                <a:spcPts val="0"/>
              </a:spcBef>
              <a:spcAft>
                <a:spcPts val="0"/>
              </a:spcAft>
            </a:pP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u="sng" dirty="0">
                <a:latin typeface="Calibri" panose="020F0502020204030204" pitchFamily="34" charset="0"/>
                <a:ea typeface="Calibri" panose="020F0502020204030204" pitchFamily="34" charset="0"/>
                <a:cs typeface="Calibri" panose="020F0502020204030204" pitchFamily="34" charset="0"/>
              </a:rPr>
              <a:t>Non-Degree Students</a:t>
            </a:r>
          </a:p>
          <a:p>
            <a:pPr marL="342900" marR="0" lvl="0" indent="-342900">
              <a:spcBef>
                <a:spcPts val="0"/>
              </a:spcBef>
              <a:spcAft>
                <a:spcPts val="0"/>
              </a:spcAft>
              <a:buFont typeface="Symbol"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If you award a scholarship to a non-degree student, the scholarship office must manually award these. Please let Rebecca Magaña know if this is the case with any of your awards.</a:t>
            </a:r>
          </a:p>
          <a:p>
            <a:pPr marL="457200" marR="0">
              <a:spcBef>
                <a:spcPts val="0"/>
              </a:spcBef>
              <a:spcAft>
                <a:spcPts val="0"/>
              </a:spcAft>
            </a:pP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000" u="sng" dirty="0">
                <a:latin typeface="Calibri" panose="020F0502020204030204" pitchFamily="34" charset="0"/>
                <a:ea typeface="Calibri" panose="020F0502020204030204" pitchFamily="34" charset="0"/>
                <a:cs typeface="Calibri" panose="020F0502020204030204" pitchFamily="34" charset="0"/>
              </a:rPr>
              <a:t>Exceptional Disbursements</a:t>
            </a:r>
          </a:p>
          <a:p>
            <a:pPr marL="342900" marR="0" lvl="0" indent="-342900">
              <a:spcBef>
                <a:spcPts val="0"/>
              </a:spcBef>
              <a:spcAft>
                <a:spcPts val="0"/>
              </a:spcAft>
              <a:buFont typeface="Symbol"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If you enter an exceptional disbursement, be aware these are completed manually by the scholarship office. They generally take 3-5 business days and are usually processed Tuesdays and Thursdays. </a:t>
            </a:r>
          </a:p>
        </p:txBody>
      </p:sp>
    </p:spTree>
    <p:extLst>
      <p:ext uri="{BB962C8B-B14F-4D97-AF65-F5344CB8AC3E}">
        <p14:creationId xmlns:p14="http://schemas.microsoft.com/office/powerpoint/2010/main" val="2135236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FE119-FCBA-4D41-AA7B-4A278B9A368E}"/>
              </a:ext>
            </a:extLst>
          </p:cNvPr>
          <p:cNvSpPr>
            <a:spLocks noGrp="1"/>
          </p:cNvSpPr>
          <p:nvPr>
            <p:ph type="title"/>
          </p:nvPr>
        </p:nvSpPr>
        <p:spPr/>
        <p:txBody>
          <a:bodyPr/>
          <a:lstStyle/>
          <a:p>
            <a:r>
              <a:rPr lang="en-US" dirty="0"/>
              <a:t>Exceptional Disbursement</a:t>
            </a:r>
          </a:p>
        </p:txBody>
      </p:sp>
      <p:sp>
        <p:nvSpPr>
          <p:cNvPr id="3" name="Text Placeholder 2">
            <a:extLst>
              <a:ext uri="{FF2B5EF4-FFF2-40B4-BE49-F238E27FC236}">
                <a16:creationId xmlns:a16="http://schemas.microsoft.com/office/drawing/2014/main" id="{31B51F41-E563-FF49-9A56-64FE2A38D911}"/>
              </a:ext>
            </a:extLst>
          </p:cNvPr>
          <p:cNvSpPr>
            <a:spLocks noGrp="1"/>
          </p:cNvSpPr>
          <p:nvPr>
            <p:ph type="body" idx="1"/>
          </p:nvPr>
        </p:nvSpPr>
        <p:spPr>
          <a:xfrm>
            <a:off x="202184" y="914400"/>
            <a:ext cx="11498174" cy="738664"/>
          </a:xfrm>
        </p:spPr>
        <p:txBody>
          <a:bodyPr/>
          <a:lstStyle/>
          <a:p>
            <a:r>
              <a:rPr lang="en-US" dirty="0"/>
              <a:t>Scholarship Administration implemented an additional step for entering exceptional disbursement awards last year.  </a:t>
            </a:r>
          </a:p>
        </p:txBody>
      </p:sp>
      <p:sp>
        <p:nvSpPr>
          <p:cNvPr id="5" name="TextBox 4">
            <a:extLst>
              <a:ext uri="{FF2B5EF4-FFF2-40B4-BE49-F238E27FC236}">
                <a16:creationId xmlns:a16="http://schemas.microsoft.com/office/drawing/2014/main" id="{355F5A48-FA39-DE4F-8799-6E66E4453B22}"/>
              </a:ext>
            </a:extLst>
          </p:cNvPr>
          <p:cNvSpPr txBox="1"/>
          <p:nvPr/>
        </p:nvSpPr>
        <p:spPr>
          <a:xfrm>
            <a:off x="236343" y="1752600"/>
            <a:ext cx="10693377" cy="1200329"/>
          </a:xfrm>
          <a:prstGeom prst="rect">
            <a:avLst/>
          </a:prstGeom>
          <a:noFill/>
        </p:spPr>
        <p:txBody>
          <a:bodyPr wrap="none" rtlCol="0">
            <a:spAutoFit/>
          </a:bodyPr>
          <a:lstStyle/>
          <a:p>
            <a:r>
              <a:rPr lang="en-US" dirty="0"/>
              <a:t>After submitting exceptional disbursement justification, click the plus sign [+] in line with Effective Date. This will</a:t>
            </a:r>
          </a:p>
          <a:p>
            <a:r>
              <a:rPr lang="en-US" dirty="0"/>
              <a:t>give the new award an effective date stamp with today’s date.</a:t>
            </a:r>
          </a:p>
          <a:p>
            <a:endParaRPr lang="en-US" dirty="0"/>
          </a:p>
          <a:p>
            <a:r>
              <a:rPr lang="en-US" dirty="0"/>
              <a:t>Finally, click the Lock Proration box next to the term of the exceptional disbursement:</a:t>
            </a:r>
          </a:p>
        </p:txBody>
      </p:sp>
      <p:pic>
        <p:nvPicPr>
          <p:cNvPr id="6" name="Picture 5">
            <a:extLst>
              <a:ext uri="{FF2B5EF4-FFF2-40B4-BE49-F238E27FC236}">
                <a16:creationId xmlns:a16="http://schemas.microsoft.com/office/drawing/2014/main" id="{A8EA3F46-279E-9240-B6F6-E6CC1BC74E23}"/>
              </a:ext>
            </a:extLst>
          </p:cNvPr>
          <p:cNvPicPr>
            <a:picLocks noChangeAspect="1"/>
          </p:cNvPicPr>
          <p:nvPr/>
        </p:nvPicPr>
        <p:blipFill>
          <a:blip r:embed="rId2"/>
          <a:stretch>
            <a:fillRect/>
          </a:stretch>
        </p:blipFill>
        <p:spPr>
          <a:xfrm>
            <a:off x="236343" y="3052465"/>
            <a:ext cx="11150600" cy="1930400"/>
          </a:xfrm>
          <a:prstGeom prst="rect">
            <a:avLst/>
          </a:prstGeom>
        </p:spPr>
      </p:pic>
      <p:sp>
        <p:nvSpPr>
          <p:cNvPr id="9" name="Frame 8">
            <a:extLst>
              <a:ext uri="{FF2B5EF4-FFF2-40B4-BE49-F238E27FC236}">
                <a16:creationId xmlns:a16="http://schemas.microsoft.com/office/drawing/2014/main" id="{73AF874E-18D6-DD4E-82B6-BE8242D09571}"/>
              </a:ext>
            </a:extLst>
          </p:cNvPr>
          <p:cNvSpPr/>
          <p:nvPr/>
        </p:nvSpPr>
        <p:spPr>
          <a:xfrm>
            <a:off x="1295400" y="3429000"/>
            <a:ext cx="914400" cy="304800"/>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ame 9">
            <a:extLst>
              <a:ext uri="{FF2B5EF4-FFF2-40B4-BE49-F238E27FC236}">
                <a16:creationId xmlns:a16="http://schemas.microsoft.com/office/drawing/2014/main" id="{41DD72D6-640B-6946-AA85-C77813485E12}"/>
              </a:ext>
            </a:extLst>
          </p:cNvPr>
          <p:cNvSpPr/>
          <p:nvPr/>
        </p:nvSpPr>
        <p:spPr>
          <a:xfrm>
            <a:off x="8077200" y="3415862"/>
            <a:ext cx="304800" cy="304800"/>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ame 10">
            <a:extLst>
              <a:ext uri="{FF2B5EF4-FFF2-40B4-BE49-F238E27FC236}">
                <a16:creationId xmlns:a16="http://schemas.microsoft.com/office/drawing/2014/main" id="{32A5373C-E435-CF42-8DD4-F5F7645ED22A}"/>
              </a:ext>
            </a:extLst>
          </p:cNvPr>
          <p:cNvSpPr/>
          <p:nvPr/>
        </p:nvSpPr>
        <p:spPr>
          <a:xfrm>
            <a:off x="9448800" y="4495800"/>
            <a:ext cx="228600" cy="317938"/>
          </a:xfrm>
          <a:prstGeom prst="fram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5551954-9271-9446-94A2-1492D7E4E9A2}"/>
              </a:ext>
            </a:extLst>
          </p:cNvPr>
          <p:cNvSpPr txBox="1"/>
          <p:nvPr/>
        </p:nvSpPr>
        <p:spPr>
          <a:xfrm>
            <a:off x="257748" y="5011340"/>
            <a:ext cx="10831235" cy="1354217"/>
          </a:xfrm>
          <a:prstGeom prst="rect">
            <a:avLst/>
          </a:prstGeom>
          <a:noFill/>
        </p:spPr>
        <p:txBody>
          <a:bodyPr wrap="none" rtlCol="0">
            <a:spAutoFit/>
          </a:bodyPr>
          <a:lstStyle/>
          <a:p>
            <a:r>
              <a:rPr lang="en-US" dirty="0"/>
              <a:t>Scroll to the bottom of the page and hit Save.</a:t>
            </a:r>
            <a:endParaRPr lang="en-US" sz="1600" dirty="0"/>
          </a:p>
          <a:p>
            <a:endParaRPr lang="en-US" sz="1600" dirty="0"/>
          </a:p>
          <a:p>
            <a:pPr marL="285750" indent="-285750">
              <a:buFont typeface="Arial" panose="020B0604020202020204" pitchFamily="34" charset="0"/>
              <a:buChar char="•"/>
            </a:pPr>
            <a:r>
              <a:rPr lang="en-US" sz="1600" dirty="0"/>
              <a:t>This process allows scholarship to “Post” to student’s account but will still require Manual Disbursement by Scholarship Staff</a:t>
            </a:r>
          </a:p>
          <a:p>
            <a:pPr marL="285750" indent="-285750">
              <a:buFont typeface="Arial" panose="020B0604020202020204" pitchFamily="34" charset="0"/>
              <a:buChar char="•"/>
            </a:pPr>
            <a:r>
              <a:rPr lang="en-US" sz="1600" dirty="0"/>
              <a:t>Allow 5 days for processing once entered; longer at peak times (such as fall/spring start)</a:t>
            </a:r>
          </a:p>
          <a:p>
            <a:pPr marL="285750" indent="-285750">
              <a:buFont typeface="Arial" panose="020B0604020202020204" pitchFamily="34" charset="0"/>
              <a:buChar char="•"/>
            </a:pPr>
            <a:r>
              <a:rPr lang="en-US" sz="1600" dirty="0"/>
              <a:t>Scholarship will continue to display $0 until manually disbursed</a:t>
            </a:r>
          </a:p>
        </p:txBody>
      </p:sp>
    </p:spTree>
    <p:extLst>
      <p:ext uri="{BB962C8B-B14F-4D97-AF65-F5344CB8AC3E}">
        <p14:creationId xmlns:p14="http://schemas.microsoft.com/office/powerpoint/2010/main" val="322483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7" name="Picture 6">
            <a:extLst>
              <a:ext uri="{FF2B5EF4-FFF2-40B4-BE49-F238E27FC236}">
                <a16:creationId xmlns:a16="http://schemas.microsoft.com/office/drawing/2014/main" id="{ACF4F20D-C2BA-44A1-ADF4-2BCC30B83426}"/>
              </a:ext>
            </a:extLst>
          </p:cNvPr>
          <p:cNvPicPr>
            <a:picLocks noChangeAspect="1"/>
          </p:cNvPicPr>
          <p:nvPr/>
        </p:nvPicPr>
        <p:blipFill>
          <a:blip r:embed="rId3"/>
          <a:stretch>
            <a:fillRect/>
          </a:stretch>
        </p:blipFill>
        <p:spPr>
          <a:xfrm>
            <a:off x="3222861" y="4766665"/>
            <a:ext cx="5706131" cy="1497968"/>
          </a:xfrm>
          <a:prstGeom prst="rect">
            <a:avLst/>
          </a:prstGeom>
        </p:spPr>
      </p:pic>
      <p:sp>
        <p:nvSpPr>
          <p:cNvPr id="5" name="Title 4">
            <a:extLst>
              <a:ext uri="{FF2B5EF4-FFF2-40B4-BE49-F238E27FC236}">
                <a16:creationId xmlns:a16="http://schemas.microsoft.com/office/drawing/2014/main" id="{8617F5D6-ED40-5546-9F22-29CF745C584F}"/>
              </a:ext>
            </a:extLst>
          </p:cNvPr>
          <p:cNvSpPr>
            <a:spLocks noGrp="1"/>
          </p:cNvSpPr>
          <p:nvPr>
            <p:ph type="title"/>
          </p:nvPr>
        </p:nvSpPr>
        <p:spPr/>
        <p:txBody>
          <a:bodyPr/>
          <a:lstStyle/>
          <a:p>
            <a:r>
              <a:rPr lang="en-US" sz="3600" dirty="0"/>
              <a:t>Exceptional Disbursement Continued</a:t>
            </a:r>
            <a:endParaRPr lang="en-US" sz="3600" b="0" dirty="0">
              <a:solidFill>
                <a:schemeClr val="tx1"/>
              </a:solidFill>
              <a:ea typeface="+mj-ea"/>
            </a:endParaRPr>
          </a:p>
        </p:txBody>
      </p:sp>
      <p:sp>
        <p:nvSpPr>
          <p:cNvPr id="8" name="TextBox 7">
            <a:extLst>
              <a:ext uri="{FF2B5EF4-FFF2-40B4-BE49-F238E27FC236}">
                <a16:creationId xmlns:a16="http://schemas.microsoft.com/office/drawing/2014/main" id="{1993F093-3A7F-764A-A2BA-A59FDEBA822B}"/>
              </a:ext>
            </a:extLst>
          </p:cNvPr>
          <p:cNvSpPr txBox="1"/>
          <p:nvPr/>
        </p:nvSpPr>
        <p:spPr>
          <a:xfrm>
            <a:off x="609600" y="1447800"/>
            <a:ext cx="5982343" cy="646331"/>
          </a:xfrm>
          <a:prstGeom prst="rect">
            <a:avLst/>
          </a:prstGeom>
          <a:noFill/>
        </p:spPr>
        <p:txBody>
          <a:bodyPr wrap="none" rtlCol="0">
            <a:spAutoFit/>
          </a:bodyPr>
          <a:lstStyle/>
          <a:p>
            <a:r>
              <a:rPr lang="en-US" dirty="0"/>
              <a:t>Be aware of audit credits when reviewing student enrollment.</a:t>
            </a:r>
          </a:p>
          <a:p>
            <a:r>
              <a:rPr lang="en-US" dirty="0"/>
              <a:t> </a:t>
            </a:r>
          </a:p>
        </p:txBody>
      </p:sp>
      <p:pic>
        <p:nvPicPr>
          <p:cNvPr id="10" name="Picture 9" descr="Graphical user interface, application&#10;&#10;Description automatically generated">
            <a:extLst>
              <a:ext uri="{FF2B5EF4-FFF2-40B4-BE49-F238E27FC236}">
                <a16:creationId xmlns:a16="http://schemas.microsoft.com/office/drawing/2014/main" id="{49525847-4EB2-954A-ABFB-A7EC18321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897" y="1775084"/>
            <a:ext cx="5600700" cy="2923781"/>
          </a:xfrm>
          <a:prstGeom prst="rect">
            <a:avLst/>
          </a:prstGeom>
        </p:spPr>
      </p:pic>
      <p:sp>
        <p:nvSpPr>
          <p:cNvPr id="11" name="TextBox 10">
            <a:extLst>
              <a:ext uri="{FF2B5EF4-FFF2-40B4-BE49-F238E27FC236}">
                <a16:creationId xmlns:a16="http://schemas.microsoft.com/office/drawing/2014/main" id="{78BC745F-349B-6147-9C30-D379F4871CD6}"/>
              </a:ext>
            </a:extLst>
          </p:cNvPr>
          <p:cNvSpPr txBox="1"/>
          <p:nvPr/>
        </p:nvSpPr>
        <p:spPr>
          <a:xfrm>
            <a:off x="6431692" y="2775309"/>
            <a:ext cx="4994600" cy="923330"/>
          </a:xfrm>
          <a:prstGeom prst="rect">
            <a:avLst/>
          </a:prstGeom>
          <a:noFill/>
        </p:spPr>
        <p:txBody>
          <a:bodyPr wrap="square" rtlCol="0">
            <a:spAutoFit/>
          </a:bodyPr>
          <a:lstStyle/>
          <a:p>
            <a:r>
              <a:rPr lang="en-US" dirty="0"/>
              <a:t>Total shows as 12 credits, but the 3 audit credits don’t count toward enrollment and still would require the exceptional disbursement process. </a:t>
            </a:r>
          </a:p>
        </p:txBody>
      </p:sp>
    </p:spTree>
    <p:extLst>
      <p:ext uri="{BB962C8B-B14F-4D97-AF65-F5344CB8AC3E}">
        <p14:creationId xmlns:p14="http://schemas.microsoft.com/office/powerpoint/2010/main" val="259332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A861D-0A33-A644-A19D-F099790B98C6}"/>
              </a:ext>
            </a:extLst>
          </p:cNvPr>
          <p:cNvSpPr>
            <a:spLocks noGrp="1"/>
          </p:cNvSpPr>
          <p:nvPr>
            <p:ph type="title"/>
          </p:nvPr>
        </p:nvSpPr>
        <p:spPr>
          <a:xfrm>
            <a:off x="202184" y="121158"/>
            <a:ext cx="10389616" cy="553998"/>
          </a:xfrm>
        </p:spPr>
        <p:txBody>
          <a:bodyPr/>
          <a:lstStyle/>
          <a:p>
            <a:r>
              <a:rPr lang="en-US" b="1" u="sng"/>
              <a:t>2024-2025 </a:t>
            </a:r>
            <a:r>
              <a:rPr lang="en-US" b="1" u="sng" dirty="0"/>
              <a:t>Academic Year Award Timeline</a:t>
            </a:r>
            <a:endParaRPr lang="en-US" dirty="0"/>
          </a:p>
        </p:txBody>
      </p:sp>
      <p:sp>
        <p:nvSpPr>
          <p:cNvPr id="3" name="Text Placeholder 2">
            <a:extLst>
              <a:ext uri="{FF2B5EF4-FFF2-40B4-BE49-F238E27FC236}">
                <a16:creationId xmlns:a16="http://schemas.microsoft.com/office/drawing/2014/main" id="{25573C35-514E-B84E-9D68-A6BF7953D868}"/>
              </a:ext>
            </a:extLst>
          </p:cNvPr>
          <p:cNvSpPr>
            <a:spLocks noGrp="1"/>
          </p:cNvSpPr>
          <p:nvPr>
            <p:ph type="body" idx="1"/>
          </p:nvPr>
        </p:nvSpPr>
        <p:spPr>
          <a:xfrm>
            <a:off x="312826" y="1066799"/>
            <a:ext cx="11269574" cy="5863144"/>
          </a:xfrm>
        </p:spPr>
        <p:txBody>
          <a:bodyPr/>
          <a:lstStyle/>
          <a:p>
            <a:r>
              <a:rPr lang="en-US" sz="1900" b="1" dirty="0"/>
              <a:t>Late February- Mid March </a:t>
            </a:r>
            <a:r>
              <a:rPr lang="en-US" sz="1900" dirty="0"/>
              <a:t>– Check foundation endowment account payouts, current available balance in endowed and non-endowed accounts used for scholarships, and ASU Workday item type balance report.</a:t>
            </a:r>
          </a:p>
          <a:p>
            <a:r>
              <a:rPr lang="en-US" sz="1900" b="1" dirty="0"/>
              <a:t>April 1</a:t>
            </a:r>
            <a:r>
              <a:rPr lang="en-US" sz="1900" dirty="0"/>
              <a:t> – Deadline for scholarship selection</a:t>
            </a:r>
          </a:p>
          <a:p>
            <a:r>
              <a:rPr lang="en-US" sz="1900" b="1" dirty="0"/>
              <a:t>April</a:t>
            </a:r>
            <a:r>
              <a:rPr lang="en-US" sz="1900" dirty="0"/>
              <a:t> </a:t>
            </a:r>
            <a:r>
              <a:rPr lang="en-US" sz="1900" b="1" dirty="0"/>
              <a:t>10</a:t>
            </a:r>
            <a:r>
              <a:rPr lang="en-US" sz="1900" dirty="0"/>
              <a:t>– Student award notifications, terms of agreement, thank you letters, etc.</a:t>
            </a:r>
          </a:p>
          <a:p>
            <a:r>
              <a:rPr lang="en-US" sz="1900" b="1" dirty="0"/>
              <a:t>April 26</a:t>
            </a:r>
            <a:r>
              <a:rPr lang="en-US" sz="1900" dirty="0"/>
              <a:t> – Deadline for Spring 2024 award posting and funding transfer requests</a:t>
            </a:r>
          </a:p>
          <a:p>
            <a:r>
              <a:rPr lang="en-US" sz="1900" b="1" dirty="0"/>
              <a:t>April 30</a:t>
            </a:r>
            <a:r>
              <a:rPr lang="en-US" sz="1900" dirty="0"/>
              <a:t> – Deadline to send student award notifications, receive signed terms of agreement, donor thank you letters, etc.</a:t>
            </a:r>
          </a:p>
          <a:p>
            <a:r>
              <a:rPr lang="en-US" sz="1900" b="1" dirty="0"/>
              <a:t>May 6</a:t>
            </a:r>
            <a:r>
              <a:rPr lang="en-US" sz="1900" dirty="0"/>
              <a:t> – Date you can begin submitting Summer 2024/Fall 2024/Spring 2025 </a:t>
            </a:r>
            <a:r>
              <a:rPr lang="en-US" sz="1900" b="1" dirty="0"/>
              <a:t>non-endowed account only</a:t>
            </a:r>
            <a:r>
              <a:rPr lang="en-US" sz="1900" dirty="0"/>
              <a:t> funding transfer requests. </a:t>
            </a:r>
          </a:p>
          <a:p>
            <a:r>
              <a:rPr lang="en-US" sz="1900" b="1" dirty="0"/>
              <a:t>May 20 </a:t>
            </a:r>
            <a:r>
              <a:rPr lang="en-US" sz="1900" dirty="0"/>
              <a:t>– Date you can begin submitting Fall 2024/Spring 2025 </a:t>
            </a:r>
            <a:r>
              <a:rPr lang="en-US" sz="1900" b="1" dirty="0"/>
              <a:t>endowed account</a:t>
            </a:r>
            <a:r>
              <a:rPr lang="en-US" sz="1900" dirty="0"/>
              <a:t> transfer requests. We have been asked by ASUF not to submit endowed payout funded requests prior to this.  </a:t>
            </a:r>
          </a:p>
          <a:p>
            <a:r>
              <a:rPr lang="en-US" sz="1900" dirty="0">
                <a:highlight>
                  <a:srgbClr val="FFFF00"/>
                </a:highlight>
              </a:rPr>
              <a:t>** </a:t>
            </a:r>
            <a:r>
              <a:rPr lang="en-US" sz="1900" b="1" dirty="0">
                <a:highlight>
                  <a:srgbClr val="FFFF00"/>
                </a:highlight>
              </a:rPr>
              <a:t>Hold for FY25 Payout </a:t>
            </a:r>
            <a:r>
              <a:rPr lang="en-US" sz="1900" u="sng" dirty="0">
                <a:highlight>
                  <a:srgbClr val="FFFF00"/>
                </a:highlight>
              </a:rPr>
              <a:t>in comments </a:t>
            </a:r>
            <a:r>
              <a:rPr lang="en-US" sz="1900" dirty="0">
                <a:highlight>
                  <a:srgbClr val="FFFF00"/>
                </a:highlight>
              </a:rPr>
              <a:t>and in the </a:t>
            </a:r>
            <a:r>
              <a:rPr lang="en-US" sz="1900" u="sng" dirty="0">
                <a:highlight>
                  <a:srgbClr val="FFFF00"/>
                </a:highlight>
              </a:rPr>
              <a:t>Supplier Invoice Number </a:t>
            </a:r>
            <a:r>
              <a:rPr lang="en-US" sz="1900" dirty="0">
                <a:highlight>
                  <a:srgbClr val="FFFF00"/>
                </a:highlight>
              </a:rPr>
              <a:t>reference </a:t>
            </a:r>
            <a:r>
              <a:rPr lang="en-US" sz="1900" b="1" dirty="0">
                <a:highlight>
                  <a:srgbClr val="FFFF00"/>
                </a:highlight>
              </a:rPr>
              <a:t>FY25 Payout </a:t>
            </a:r>
            <a:r>
              <a:rPr lang="en-US" sz="1900" dirty="0">
                <a:highlight>
                  <a:srgbClr val="FFFF00"/>
                </a:highlight>
              </a:rPr>
              <a:t>**</a:t>
            </a:r>
          </a:p>
          <a:p>
            <a:r>
              <a:rPr lang="en-US" sz="1900" b="1" dirty="0"/>
              <a:t>May 31 </a:t>
            </a:r>
            <a:r>
              <a:rPr lang="en-US" sz="1900" dirty="0"/>
              <a:t>– Deadline to post Fall 2024/Spring 2025 awards in </a:t>
            </a:r>
            <a:r>
              <a:rPr lang="en-US" sz="1900" dirty="0" err="1"/>
              <a:t>peoplesoft</a:t>
            </a:r>
            <a:r>
              <a:rPr lang="en-US" sz="1900" dirty="0"/>
              <a:t> and submit funding transfer requests. </a:t>
            </a:r>
          </a:p>
          <a:p>
            <a:r>
              <a:rPr lang="en-US" sz="1900" b="1" dirty="0"/>
              <a:t>June 3</a:t>
            </a:r>
            <a:r>
              <a:rPr lang="en-US" sz="1900" dirty="0"/>
              <a:t> – Deadline to post Summer 2024 awards in </a:t>
            </a:r>
            <a:r>
              <a:rPr lang="en-US" sz="1900" dirty="0" err="1"/>
              <a:t>peoplesoft</a:t>
            </a:r>
            <a:r>
              <a:rPr lang="en-US" sz="1900" dirty="0"/>
              <a:t> and submit funding transfer requests</a:t>
            </a:r>
          </a:p>
          <a:p>
            <a:r>
              <a:rPr lang="en-US" sz="1900" b="1" dirty="0"/>
              <a:t>Mid-July </a:t>
            </a:r>
            <a:r>
              <a:rPr lang="en-US" sz="1900" dirty="0"/>
              <a:t>– Endowment payouts process and funds transfer to item types</a:t>
            </a:r>
          </a:p>
          <a:p>
            <a:r>
              <a:rPr lang="en-US" sz="1900" b="1" dirty="0"/>
              <a:t>Early August </a:t>
            </a:r>
            <a:r>
              <a:rPr lang="en-US" sz="1900" dirty="0"/>
              <a:t>– Scholarship disbursement per Student Financial Aid </a:t>
            </a:r>
            <a:r>
              <a:rPr lang="en-US" sz="1900" u="sng" dirty="0">
                <a:hlinkClick r:id="rId2"/>
              </a:rPr>
              <a:t>timelines</a:t>
            </a:r>
            <a:endParaRPr lang="en-US" sz="1900" dirty="0"/>
          </a:p>
          <a:p>
            <a:r>
              <a:rPr lang="en-US" sz="1900" b="1" dirty="0"/>
              <a:t>Mid-late August </a:t>
            </a:r>
            <a:r>
              <a:rPr lang="en-US" sz="1900" dirty="0"/>
              <a:t>– Check scholarship detail reports and correct errors </a:t>
            </a:r>
          </a:p>
          <a:p>
            <a:endParaRPr lang="en-US" sz="2000" dirty="0"/>
          </a:p>
        </p:txBody>
      </p:sp>
    </p:spTree>
    <p:extLst>
      <p:ext uri="{BB962C8B-B14F-4D97-AF65-F5344CB8AC3E}">
        <p14:creationId xmlns:p14="http://schemas.microsoft.com/office/powerpoint/2010/main" val="3529237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4130</TotalTime>
  <Words>4361</Words>
  <Application>Microsoft Office PowerPoint</Application>
  <PresentationFormat>Widescreen</PresentationFormat>
  <Paragraphs>321</Paragraphs>
  <Slides>33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Courier New</vt:lpstr>
      <vt:lpstr>Symbol</vt:lpstr>
      <vt:lpstr>Times New Roman</vt:lpstr>
      <vt:lpstr>Office Theme</vt:lpstr>
      <vt:lpstr>The College Scholarship Training</vt:lpstr>
      <vt:lpstr>Agenda</vt:lpstr>
      <vt:lpstr>Helpful Links and Information</vt:lpstr>
      <vt:lpstr>PowerPoint Presentation</vt:lpstr>
      <vt:lpstr>Helpful Links and Information continued</vt:lpstr>
      <vt:lpstr>Important!</vt:lpstr>
      <vt:lpstr>Exceptional Disbursement</vt:lpstr>
      <vt:lpstr>Exceptional Disbursement Continued</vt:lpstr>
      <vt:lpstr>2024-2025 Academic Year Award Timeline</vt:lpstr>
      <vt:lpstr>Posting Deadlines</vt:lpstr>
      <vt:lpstr>Scholarship Award Amounts</vt:lpstr>
      <vt:lpstr>To calculate Spring and Summer 2024 awards</vt:lpstr>
      <vt:lpstr>Scholarship Balance Report</vt:lpstr>
      <vt:lpstr>Gift Inquiry</vt:lpstr>
      <vt:lpstr> Gift Inquiry (Continued)</vt:lpstr>
      <vt:lpstr>Gift Inquiry (Continued)</vt:lpstr>
      <vt:lpstr> Gift Inquiry (Continued)</vt:lpstr>
      <vt:lpstr>To calculate Fall 2024 and Spring 2025 awards</vt:lpstr>
      <vt:lpstr>Summary Balance Sheet and Income  Statement by Gift/Fund</vt:lpstr>
      <vt:lpstr>Summary Balance Sheet and Income Statement by Gift/Fund (con’t.)</vt:lpstr>
      <vt:lpstr>Scholarship Posting Process</vt:lpstr>
      <vt:lpstr>Enter Award in PeopleSoft</vt:lpstr>
      <vt:lpstr>PowerPoint Presentation</vt:lpstr>
      <vt:lpstr>Supplier Invoice Requests</vt:lpstr>
      <vt:lpstr>To Edit a Supplier Invoice Request</vt:lpstr>
      <vt:lpstr>Sending Funds to ASU Scholarship Office</vt:lpstr>
      <vt:lpstr>Sending Funds to Scholarship Office (continued)</vt:lpstr>
      <vt:lpstr>Information, attachments, process:</vt:lpstr>
      <vt:lpstr>Scholarship Recipient Process</vt:lpstr>
      <vt:lpstr>Scholarship Posting Follow Up</vt:lpstr>
      <vt:lpstr>Common Error Messages</vt:lpstr>
      <vt:lpstr>Scholarship Tracking Template - Optional</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Reed</dc:creator>
  <cp:lastModifiedBy>CARRIE MONTANA</cp:lastModifiedBy>
  <cp:revision>207</cp:revision>
  <cp:lastPrinted>2024-03-12T16:38:58Z</cp:lastPrinted>
  <dcterms:created xsi:type="dcterms:W3CDTF">2020-01-16T23:48:07Z</dcterms:created>
  <dcterms:modified xsi:type="dcterms:W3CDTF">2024-03-14T23:25:41Z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2020-01-08T00:00:00Z</vt:filetime>
  </property>
  <property fmtid="{D5CDD505-2E9C-101B-9397-08002B2CF9AE}" pid="3" name="Creator">
    <vt:lpwstr>Microsoft® PowerPoint® 2016</vt:lpwstr>
  </property>
  <property fmtid="{D5CDD505-2E9C-101B-9397-08002B2CF9AE}" pid="4" name="LastSaved">
    <vt:filetime>2020-01-16T00:00:00Z</vt:filetime>
  </property>
</Properties>
</file>